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4.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5.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4" r:id="rId1"/>
  </p:sldMasterIdLst>
  <p:notesMasterIdLst>
    <p:notesMasterId r:id="rId29"/>
  </p:notesMasterIdLst>
  <p:sldIdLst>
    <p:sldId id="256" r:id="rId2"/>
    <p:sldId id="259" r:id="rId3"/>
    <p:sldId id="272" r:id="rId4"/>
    <p:sldId id="277" r:id="rId5"/>
    <p:sldId id="280" r:id="rId6"/>
    <p:sldId id="278" r:id="rId7"/>
    <p:sldId id="279" r:id="rId8"/>
    <p:sldId id="266" r:id="rId9"/>
    <p:sldId id="281" r:id="rId10"/>
    <p:sldId id="282" r:id="rId11"/>
    <p:sldId id="283" r:id="rId12"/>
    <p:sldId id="273" r:id="rId13"/>
    <p:sldId id="268" r:id="rId14"/>
    <p:sldId id="284" r:id="rId15"/>
    <p:sldId id="285" r:id="rId16"/>
    <p:sldId id="286" r:id="rId17"/>
    <p:sldId id="274" r:id="rId18"/>
    <p:sldId id="267" r:id="rId19"/>
    <p:sldId id="287" r:id="rId20"/>
    <p:sldId id="288" r:id="rId21"/>
    <p:sldId id="289" r:id="rId22"/>
    <p:sldId id="275" r:id="rId23"/>
    <p:sldId id="269" r:id="rId24"/>
    <p:sldId id="290" r:id="rId25"/>
    <p:sldId id="291" r:id="rId26"/>
    <p:sldId id="292" r:id="rId27"/>
    <p:sldId id="263" r:id="rId2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ledning" id="{34E68ABD-6E42-EC4D-93BF-C9EAA73E5571}">
          <p14:sldIdLst>
            <p14:sldId id="256"/>
          </p14:sldIdLst>
        </p14:section>
        <p14:section name="Namnlöst avsnitt" id="{243E2C1A-A901-C94C-82A4-3425ADEF969A}">
          <p14:sldIdLst>
            <p14:sldId id="259"/>
          </p14:sldIdLst>
        </p14:section>
        <p14:section name="Resultat Hyresgäster och Corona" id="{76DE2033-C9A0-414D-BC2C-F7ABC5D43311}">
          <p14:sldIdLst>
            <p14:sldId id="272"/>
            <p14:sldId id="277"/>
            <p14:sldId id="280"/>
            <p14:sldId id="278"/>
            <p14:sldId id="279"/>
            <p14:sldId id="266"/>
            <p14:sldId id="281"/>
            <p14:sldId id="282"/>
            <p14:sldId id="283"/>
            <p14:sldId id="273"/>
            <p14:sldId id="268"/>
            <p14:sldId id="284"/>
            <p14:sldId id="285"/>
            <p14:sldId id="286"/>
            <p14:sldId id="274"/>
            <p14:sldId id="267"/>
            <p14:sldId id="287"/>
            <p14:sldId id="288"/>
            <p14:sldId id="289"/>
            <p14:sldId id="275"/>
            <p14:sldId id="269"/>
            <p14:sldId id="290"/>
            <p14:sldId id="291"/>
            <p14:sldId id="292"/>
          </p14:sldIdLst>
        </p14:section>
        <p14:section name="Avslut" id="{72A6A785-0C76-CA43-B2D2-3C77B2201C73}">
          <p14:sldIdLst>
            <p14:sldId id="263"/>
          </p14:sldIdLst>
        </p14:section>
      </p14:sectionLst>
    </p:ext>
    <p:ext uri="{EFAFB233-063F-42B5-8137-9DF3F51BA10A}">
      <p15:sldGuideLst xmlns:p15="http://schemas.microsoft.com/office/powerpoint/2012/main">
        <p15:guide id="1" orient="horz" pos="2160" userDrawn="1">
          <p15:clr>
            <a:srgbClr val="A4A3A4"/>
          </p15:clr>
        </p15:guide>
        <p15:guide id="2" pos="211"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2A03"/>
    <a:srgbClr val="9DCC99"/>
    <a:srgbClr val="64B44B"/>
    <a:srgbClr val="C3E4E6"/>
    <a:srgbClr val="F2F2F1"/>
    <a:srgbClr val="D5E8CB"/>
    <a:srgbClr val="B4DD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202B0CA-FC54-4496-8BCA-5EF66A818D29}" styleName="Mörkt forma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93D81CF-94F2-401A-BA57-92F5A7B2D0C5}" styleName="Mellanmörkt format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Format med tema 1 - dekorfärg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Mörkt format 2 - Dekorfärg 3/Dekorfärg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86376"/>
  </p:normalViewPr>
  <p:slideViewPr>
    <p:cSldViewPr snapToObjects="1" showGuides="1">
      <p:cViewPr varScale="1">
        <p:scale>
          <a:sx n="81" d="100"/>
          <a:sy n="81" d="100"/>
        </p:scale>
        <p:origin x="792" y="72"/>
      </p:cViewPr>
      <p:guideLst>
        <p:guide orient="horz" pos="2160"/>
        <p:guide pos="21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Objects="1" showGuides="1">
      <p:cViewPr varScale="1">
        <p:scale>
          <a:sx n="154" d="100"/>
          <a:sy n="154" d="100"/>
        </p:scale>
        <p:origin x="4408" y="2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Users\emmahammarsten\ownCloud\Kunder\Hyresga&#776;stfo&#776;reningen%20nationellt\1360%20Corona\Databas\1360%20Tabeller%20och%20grafer.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Users\emmahammarsten\ownCloud\Kunder\Hyresga&#776;stfo&#776;reningen%20nationellt\1360%20Corona\Databas\1360%20Tabeller%20och%20graf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Users\emmahammarsten\ownCloud\Kunder\Hyresga&#776;stfo&#776;reningen%20nationellt\1360%20Corona\Databas\1360%20Tabeller%20och%20grafer.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Users\emmahammarsten\ownCloud\Kunder\Hyresga&#776;stfo&#776;reningen%20nationellt\1360%20Corona\Databas\1360%20Tabeller%20och%20graf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Users\emmahammarsten\ownCloud\Kunder\Hyresga&#776;stfo&#776;reningen%20nationellt\1360%20Corona\Databas\1360%20Tabeller%20och%20grafer.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Users\emmahammarsten\ownCloud\Kunder\Hyresga&#776;stfo&#776;reningen%20nationellt\1360%20Corona\Databas\1360%20Tabeller%20och%20grafer.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Users\emmahammarsten\ownCloud\Kunder\Hyresga&#776;stfo&#776;reningen%20nationellt\1360%20Corona\Databas\1360%20Tabeller%20och%20grafer.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Users\emmahammarsten\ownCloud\Kunder\Hyresga&#776;stfo&#776;reningen%20nationellt\1360%20Corona\Databas\1360%20Tabeller%20och%20graf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234439672219402E-2"/>
          <c:y val="0.122293898608585"/>
          <c:w val="0.53287566735904202"/>
          <c:h val="0.76808380150622402"/>
        </c:manualLayout>
      </c:layout>
      <c:pieChart>
        <c:varyColors val="1"/>
        <c:ser>
          <c:idx val="0"/>
          <c:order val="0"/>
          <c:spPr>
            <a:ln>
              <a:noFill/>
            </a:ln>
          </c:spPr>
          <c:dPt>
            <c:idx val="0"/>
            <c:bubble3D val="0"/>
            <c:spPr>
              <a:solidFill>
                <a:srgbClr val="EA5901"/>
              </a:solidFill>
              <a:ln w="19050">
                <a:noFill/>
              </a:ln>
              <a:effectLst/>
            </c:spPr>
            <c:extLst>
              <c:ext xmlns:c16="http://schemas.microsoft.com/office/drawing/2014/chart" uri="{C3380CC4-5D6E-409C-BE32-E72D297353CC}">
                <c16:uniqueId val="{00000001-04B4-954F-8AEC-46232EDA0842}"/>
              </c:ext>
            </c:extLst>
          </c:dPt>
          <c:dPt>
            <c:idx val="1"/>
            <c:bubble3D val="0"/>
            <c:spPr>
              <a:solidFill>
                <a:srgbClr val="F8E999"/>
              </a:solidFill>
              <a:ln w="19050">
                <a:noFill/>
              </a:ln>
              <a:effectLst/>
            </c:spPr>
            <c:extLst>
              <c:ext xmlns:c16="http://schemas.microsoft.com/office/drawing/2014/chart" uri="{C3380CC4-5D6E-409C-BE32-E72D297353CC}">
                <c16:uniqueId val="{00000003-04B4-954F-8AEC-46232EDA0842}"/>
              </c:ext>
            </c:extLst>
          </c:dPt>
          <c:dPt>
            <c:idx val="2"/>
            <c:bubble3D val="0"/>
            <c:spPr>
              <a:solidFill>
                <a:srgbClr val="9DCC8F"/>
              </a:solidFill>
              <a:ln w="19050">
                <a:noFill/>
              </a:ln>
              <a:effectLst/>
            </c:spPr>
            <c:extLst>
              <c:ext xmlns:c16="http://schemas.microsoft.com/office/drawing/2014/chart" uri="{C3380CC4-5D6E-409C-BE32-E72D297353CC}">
                <c16:uniqueId val="{00000005-04B4-954F-8AEC-46232EDA0842}"/>
              </c:ext>
            </c:extLst>
          </c:dPt>
          <c:dPt>
            <c:idx val="3"/>
            <c:bubble3D val="0"/>
            <c:spPr>
              <a:solidFill>
                <a:srgbClr val="952A03"/>
              </a:solidFill>
              <a:ln w="19050">
                <a:noFill/>
              </a:ln>
              <a:effectLst/>
            </c:spPr>
            <c:extLst>
              <c:ext xmlns:c16="http://schemas.microsoft.com/office/drawing/2014/chart" uri="{C3380CC4-5D6E-409C-BE32-E72D297353CC}">
                <c16:uniqueId val="{00000007-04B4-954F-8AEC-46232EDA0842}"/>
              </c:ext>
            </c:extLst>
          </c:dPt>
          <c:dPt>
            <c:idx val="4"/>
            <c:bubble3D val="0"/>
            <c:spPr>
              <a:solidFill>
                <a:srgbClr val="6F1C00"/>
              </a:solidFill>
              <a:ln w="19050">
                <a:noFill/>
              </a:ln>
              <a:effectLst/>
            </c:spPr>
            <c:extLst>
              <c:ext xmlns:c16="http://schemas.microsoft.com/office/drawing/2014/chart" uri="{C3380CC4-5D6E-409C-BE32-E72D297353CC}">
                <c16:uniqueId val="{00000009-04B4-954F-8AEC-46232EDA0842}"/>
              </c:ext>
            </c:extLst>
          </c:dPt>
          <c:dPt>
            <c:idx val="5"/>
            <c:bubble3D val="0"/>
            <c:spPr>
              <a:solidFill>
                <a:srgbClr val="5C336A"/>
              </a:solidFill>
              <a:ln w="19050">
                <a:noFill/>
              </a:ln>
              <a:effectLst/>
            </c:spPr>
            <c:extLst>
              <c:ext xmlns:c16="http://schemas.microsoft.com/office/drawing/2014/chart" uri="{C3380CC4-5D6E-409C-BE32-E72D297353CC}">
                <c16:uniqueId val="{0000000B-04B4-954F-8AEC-46232EDA0842}"/>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Data!$B$7:$B$9</c:f>
              <c:strCache>
                <c:ptCount val="3"/>
                <c:pt idx="0">
                  <c:v>Ja, känner stor oro</c:v>
                </c:pt>
                <c:pt idx="1">
                  <c:v>Ja, känner viss oro</c:v>
                </c:pt>
                <c:pt idx="2">
                  <c:v>Nej, känner ingen oro</c:v>
                </c:pt>
              </c:strCache>
            </c:strRef>
          </c:cat>
          <c:val>
            <c:numRef>
              <c:f>Data!$C$7:$C$9</c:f>
              <c:numCache>
                <c:formatCode>0%</c:formatCode>
                <c:ptCount val="3"/>
                <c:pt idx="0">
                  <c:v>0.21369127232982571</c:v>
                </c:pt>
                <c:pt idx="1">
                  <c:v>0.46511256888626717</c:v>
                </c:pt>
                <c:pt idx="2">
                  <c:v>0.32119615878390628</c:v>
                </c:pt>
              </c:numCache>
            </c:numRef>
          </c:val>
          <c:extLst>
            <c:ext xmlns:c16="http://schemas.microsoft.com/office/drawing/2014/chart" uri="{C3380CC4-5D6E-409C-BE32-E72D297353CC}">
              <c16:uniqueId val="{0000000C-04B4-954F-8AEC-46232EDA0842}"/>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rtl="0">
            <a:defRPr sz="18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legend>
    <c:plotVisOnly val="1"/>
    <c:dispBlanksAs val="gap"/>
    <c:showDLblsOverMax val="0"/>
    <c:extLst/>
  </c:chart>
  <c:spPr>
    <a:noFill/>
    <a:ln w="9525" cap="flat" cmpd="sng" algn="ctr">
      <a:noFill/>
      <a:round/>
    </a:ln>
    <a:effectLst/>
  </c:spPr>
  <c:txPr>
    <a:bodyPr/>
    <a:lstStyle/>
    <a:p>
      <a:pPr>
        <a:defRPr sz="1800" b="0" i="0">
          <a:solidFill>
            <a:schemeClr val="tx1">
              <a:lumMod val="85000"/>
              <a:lumOff val="15000"/>
            </a:schemeClr>
          </a:solidFill>
          <a:latin typeface="Univers LT Std 55" panose="020B0603020202020204" pitchFamily="34" charset="0"/>
        </a:defRPr>
      </a:pPr>
      <a:endParaRPr lang="sv-S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0" i="0" u="none" strike="noStrike" kern="1200" spc="0" baseline="0">
              <a:solidFill>
                <a:schemeClr val="tx1"/>
              </a:solidFill>
              <a:latin typeface="Univers LT Std 55" panose="020B0603020202020204" pitchFamily="34" charset="0"/>
              <a:ea typeface="+mn-ea"/>
              <a:cs typeface="+mn-cs"/>
            </a:defRPr>
          </a:pPr>
          <a:endParaRPr lang="sv-SE"/>
        </a:p>
      </c:txPr>
    </c:title>
    <c:autoTitleDeleted val="0"/>
    <c:plotArea>
      <c:layout/>
      <c:lineChart>
        <c:grouping val="standard"/>
        <c:varyColors val="0"/>
        <c:ser>
          <c:idx val="0"/>
          <c:order val="0"/>
          <c:tx>
            <c:strRef>
              <c:f>'Data, trender'!$B$5</c:f>
              <c:strCache>
                <c:ptCount val="1"/>
                <c:pt idx="0">
                  <c:v>Ja, känner stor oro</c:v>
                </c:pt>
              </c:strCache>
            </c:strRef>
          </c:tx>
          <c:spPr>
            <a:ln w="28575" cap="rnd">
              <a:solidFill>
                <a:schemeClr val="accent1"/>
              </a:solidFill>
              <a:round/>
              <a:headEnd type="diamond"/>
              <a:tailEnd type="diamond"/>
            </a:ln>
            <a:effectLst/>
          </c:spPr>
          <c:marker>
            <c:symbol val="none"/>
          </c:marker>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trender'!$C$4:$D$4</c:f>
              <c:strCache>
                <c:ptCount val="2"/>
                <c:pt idx="0">
                  <c:v>Vecka 18-19</c:v>
                </c:pt>
                <c:pt idx="1">
                  <c:v>Vecka 20-23</c:v>
                </c:pt>
              </c:strCache>
            </c:strRef>
          </c:cat>
          <c:val>
            <c:numRef>
              <c:f>'Data, trender'!$C$5:$D$5</c:f>
              <c:numCache>
                <c:formatCode>0%</c:formatCode>
                <c:ptCount val="2"/>
                <c:pt idx="0">
                  <c:v>0.2</c:v>
                </c:pt>
                <c:pt idx="1">
                  <c:v>0.21146322042134721</c:v>
                </c:pt>
              </c:numCache>
            </c:numRef>
          </c:val>
          <c:smooth val="0"/>
          <c:extLst>
            <c:ext xmlns:c16="http://schemas.microsoft.com/office/drawing/2014/chart" uri="{C3380CC4-5D6E-409C-BE32-E72D297353CC}">
              <c16:uniqueId val="{00000000-63C2-2647-86C9-E9FD8658A708}"/>
            </c:ext>
          </c:extLst>
        </c:ser>
        <c:dLbls>
          <c:showLegendKey val="0"/>
          <c:showVal val="0"/>
          <c:showCatName val="0"/>
          <c:showSerName val="0"/>
          <c:showPercent val="0"/>
          <c:showBubbleSize val="0"/>
        </c:dLbls>
        <c:smooth val="0"/>
        <c:axId val="1989798255"/>
        <c:axId val="1906920895"/>
      </c:lineChart>
      <c:catAx>
        <c:axId val="1989798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crossAx val="1906920895"/>
        <c:crosses val="autoZero"/>
        <c:auto val="1"/>
        <c:lblAlgn val="ctr"/>
        <c:lblOffset val="100"/>
        <c:noMultiLvlLbl val="0"/>
      </c:catAx>
      <c:valAx>
        <c:axId val="1906920895"/>
        <c:scaling>
          <c:orientation val="minMax"/>
          <c:max val="1"/>
          <c:min val="0"/>
        </c:scaling>
        <c:delete val="0"/>
        <c:axPos val="l"/>
        <c:numFmt formatCode="0%" sourceLinked="1"/>
        <c:majorTickMark val="none"/>
        <c:minorTickMark val="none"/>
        <c:tickLblPos val="nextTo"/>
        <c:spPr>
          <a:noFill/>
          <a:ln>
            <a:solidFill>
              <a:schemeClr val="bg2">
                <a:lumMod val="90000"/>
              </a:schemeClr>
            </a:solidFill>
          </a:ln>
          <a:effectLst/>
        </c:spPr>
        <c:txPr>
          <a:bodyPr rot="-6000000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crossAx val="1989798255"/>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600">
          <a:solidFill>
            <a:schemeClr val="tx1"/>
          </a:solidFill>
          <a:latin typeface="Univers LT Std 55" panose="020B0603020202020204" pitchFamily="34" charset="0"/>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234439672219402E-2"/>
          <c:y val="0.122293898608585"/>
          <c:w val="0.53287566735904202"/>
          <c:h val="0.76808380150622402"/>
        </c:manualLayout>
      </c:layout>
      <c:pieChart>
        <c:varyColors val="1"/>
        <c:ser>
          <c:idx val="0"/>
          <c:order val="0"/>
          <c:spPr>
            <a:ln>
              <a:noFill/>
            </a:ln>
          </c:spPr>
          <c:dPt>
            <c:idx val="0"/>
            <c:bubble3D val="0"/>
            <c:spPr>
              <a:solidFill>
                <a:srgbClr val="EA5901"/>
              </a:solidFill>
              <a:ln w="19050">
                <a:noFill/>
              </a:ln>
              <a:effectLst/>
            </c:spPr>
            <c:extLst>
              <c:ext xmlns:c16="http://schemas.microsoft.com/office/drawing/2014/chart" uri="{C3380CC4-5D6E-409C-BE32-E72D297353CC}">
                <c16:uniqueId val="{00000001-15A6-BB41-A220-3D3174141384}"/>
              </c:ext>
            </c:extLst>
          </c:dPt>
          <c:dPt>
            <c:idx val="1"/>
            <c:bubble3D val="0"/>
            <c:spPr>
              <a:solidFill>
                <a:srgbClr val="F8E999"/>
              </a:solidFill>
              <a:ln w="19050">
                <a:noFill/>
              </a:ln>
              <a:effectLst/>
            </c:spPr>
            <c:extLst>
              <c:ext xmlns:c16="http://schemas.microsoft.com/office/drawing/2014/chart" uri="{C3380CC4-5D6E-409C-BE32-E72D297353CC}">
                <c16:uniqueId val="{00000003-15A6-BB41-A220-3D3174141384}"/>
              </c:ext>
            </c:extLst>
          </c:dPt>
          <c:dPt>
            <c:idx val="2"/>
            <c:bubble3D val="0"/>
            <c:spPr>
              <a:solidFill>
                <a:srgbClr val="9DCC8F"/>
              </a:solidFill>
              <a:ln w="19050">
                <a:noFill/>
              </a:ln>
              <a:effectLst/>
            </c:spPr>
            <c:extLst>
              <c:ext xmlns:c16="http://schemas.microsoft.com/office/drawing/2014/chart" uri="{C3380CC4-5D6E-409C-BE32-E72D297353CC}">
                <c16:uniqueId val="{00000005-15A6-BB41-A220-3D3174141384}"/>
              </c:ext>
            </c:extLst>
          </c:dPt>
          <c:dPt>
            <c:idx val="3"/>
            <c:bubble3D val="0"/>
            <c:spPr>
              <a:solidFill>
                <a:srgbClr val="952A03"/>
              </a:solidFill>
              <a:ln w="19050">
                <a:noFill/>
              </a:ln>
              <a:effectLst/>
            </c:spPr>
            <c:extLst>
              <c:ext xmlns:c16="http://schemas.microsoft.com/office/drawing/2014/chart" uri="{C3380CC4-5D6E-409C-BE32-E72D297353CC}">
                <c16:uniqueId val="{00000007-15A6-BB41-A220-3D3174141384}"/>
              </c:ext>
            </c:extLst>
          </c:dPt>
          <c:dPt>
            <c:idx val="4"/>
            <c:bubble3D val="0"/>
            <c:spPr>
              <a:solidFill>
                <a:srgbClr val="6F1C00"/>
              </a:solidFill>
              <a:ln w="19050">
                <a:noFill/>
              </a:ln>
              <a:effectLst/>
            </c:spPr>
            <c:extLst>
              <c:ext xmlns:c16="http://schemas.microsoft.com/office/drawing/2014/chart" uri="{C3380CC4-5D6E-409C-BE32-E72D297353CC}">
                <c16:uniqueId val="{00000009-15A6-BB41-A220-3D3174141384}"/>
              </c:ext>
            </c:extLst>
          </c:dPt>
          <c:dPt>
            <c:idx val="5"/>
            <c:bubble3D val="0"/>
            <c:spPr>
              <a:solidFill>
                <a:srgbClr val="5C336A"/>
              </a:solidFill>
              <a:ln w="19050">
                <a:noFill/>
              </a:ln>
              <a:effectLst/>
            </c:spPr>
            <c:extLst>
              <c:ext xmlns:c16="http://schemas.microsoft.com/office/drawing/2014/chart" uri="{C3380CC4-5D6E-409C-BE32-E72D297353CC}">
                <c16:uniqueId val="{0000000B-15A6-BB41-A220-3D3174141384}"/>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Data!$B$11:$B$13</c:f>
              <c:strCache>
                <c:ptCount val="3"/>
                <c:pt idx="0">
                  <c:v>Ja, min privatekonomi har påverkats mycket negativt</c:v>
                </c:pt>
                <c:pt idx="1">
                  <c:v>Ja, min privatekonomi har påverkats negativt</c:v>
                </c:pt>
                <c:pt idx="2">
                  <c:v>Nej, min privatekonomi har inte påverkats negativt</c:v>
                </c:pt>
              </c:strCache>
            </c:strRef>
          </c:cat>
          <c:val>
            <c:numRef>
              <c:f>Data!$C$11:$C$13</c:f>
              <c:numCache>
                <c:formatCode>0%</c:formatCode>
                <c:ptCount val="3"/>
                <c:pt idx="0">
                  <c:v>0.12892363778053695</c:v>
                </c:pt>
                <c:pt idx="1">
                  <c:v>0.29168266518993297</c:v>
                </c:pt>
                <c:pt idx="2">
                  <c:v>0.57939369702953092</c:v>
                </c:pt>
              </c:numCache>
            </c:numRef>
          </c:val>
          <c:extLst>
            <c:ext xmlns:c16="http://schemas.microsoft.com/office/drawing/2014/chart" uri="{C3380CC4-5D6E-409C-BE32-E72D297353CC}">
              <c16:uniqueId val="{0000000C-15A6-BB41-A220-3D3174141384}"/>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8390804597701151"/>
          <c:y val="0.11021714846197858"/>
          <c:w val="0.40229885057471265"/>
          <c:h val="0.85569027055009128"/>
        </c:manualLayout>
      </c:layout>
      <c:overlay val="0"/>
      <c:spPr>
        <a:noFill/>
        <a:ln>
          <a:noFill/>
        </a:ln>
        <a:effectLst/>
      </c:spPr>
      <c:txPr>
        <a:bodyPr rot="0" spcFirstLastPara="1" vertOverflow="ellipsis" vert="horz" wrap="square" anchor="ctr" anchorCtr="1"/>
        <a:lstStyle/>
        <a:p>
          <a:pPr rtl="0">
            <a:defRPr sz="16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legend>
    <c:plotVisOnly val="1"/>
    <c:dispBlanksAs val="gap"/>
    <c:showDLblsOverMax val="0"/>
    <c:extLst/>
  </c:chart>
  <c:spPr>
    <a:noFill/>
    <a:ln w="9525" cap="flat" cmpd="sng" algn="ctr">
      <a:noFill/>
      <a:round/>
    </a:ln>
    <a:effectLst/>
  </c:spPr>
  <c:txPr>
    <a:bodyPr/>
    <a:lstStyle/>
    <a:p>
      <a:pPr>
        <a:defRPr sz="1800" b="0" i="0">
          <a:solidFill>
            <a:schemeClr val="tx1">
              <a:lumMod val="85000"/>
              <a:lumOff val="15000"/>
            </a:schemeClr>
          </a:solidFill>
          <a:latin typeface="Univers LT Std 55" panose="020B0603020202020204" pitchFamily="34" charset="0"/>
        </a:defRPr>
      </a:pPr>
      <a:endParaRPr lang="sv-SE"/>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0" i="0" u="none" strike="noStrike" kern="1200" spc="0" baseline="0">
              <a:solidFill>
                <a:schemeClr val="tx1"/>
              </a:solidFill>
              <a:latin typeface="Univers LT Std 55" panose="020B0603020202020204" pitchFamily="34" charset="0"/>
              <a:ea typeface="+mn-ea"/>
              <a:cs typeface="+mn-cs"/>
            </a:defRPr>
          </a:pPr>
          <a:endParaRPr lang="sv-SE"/>
        </a:p>
      </c:txPr>
    </c:title>
    <c:autoTitleDeleted val="0"/>
    <c:plotArea>
      <c:layout/>
      <c:lineChart>
        <c:grouping val="standard"/>
        <c:varyColors val="0"/>
        <c:ser>
          <c:idx val="0"/>
          <c:order val="0"/>
          <c:tx>
            <c:strRef>
              <c:f>'Data, trender'!$B$10</c:f>
              <c:strCache>
                <c:ptCount val="1"/>
                <c:pt idx="0">
                  <c:v>Ja, min privatekonomi har påverkats mycket negativt</c:v>
                </c:pt>
              </c:strCache>
            </c:strRef>
          </c:tx>
          <c:spPr>
            <a:ln w="28575" cap="rnd">
              <a:solidFill>
                <a:schemeClr val="accent1"/>
              </a:solidFill>
              <a:round/>
              <a:headEnd type="diamond"/>
              <a:tailEnd type="diamond"/>
            </a:ln>
            <a:effectLst/>
          </c:spPr>
          <c:marker>
            <c:symbol val="none"/>
          </c:marker>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trender'!$C$9:$D$9</c:f>
              <c:strCache>
                <c:ptCount val="2"/>
                <c:pt idx="0">
                  <c:v>Vecka 18-19</c:v>
                </c:pt>
                <c:pt idx="1">
                  <c:v>Vecka 20-23</c:v>
                </c:pt>
              </c:strCache>
            </c:strRef>
          </c:cat>
          <c:val>
            <c:numRef>
              <c:f>'Data, trender'!$C$10:$D$10</c:f>
              <c:numCache>
                <c:formatCode>0%</c:formatCode>
                <c:ptCount val="2"/>
                <c:pt idx="0">
                  <c:v>0.12</c:v>
                </c:pt>
                <c:pt idx="1">
                  <c:v>0.12892363778053695</c:v>
                </c:pt>
              </c:numCache>
            </c:numRef>
          </c:val>
          <c:smooth val="0"/>
          <c:extLst>
            <c:ext xmlns:c16="http://schemas.microsoft.com/office/drawing/2014/chart" uri="{C3380CC4-5D6E-409C-BE32-E72D297353CC}">
              <c16:uniqueId val="{00000000-FD31-4943-9955-205E723A49F9}"/>
            </c:ext>
          </c:extLst>
        </c:ser>
        <c:dLbls>
          <c:showLegendKey val="0"/>
          <c:showVal val="0"/>
          <c:showCatName val="0"/>
          <c:showSerName val="0"/>
          <c:showPercent val="0"/>
          <c:showBubbleSize val="0"/>
        </c:dLbls>
        <c:smooth val="0"/>
        <c:axId val="1989798255"/>
        <c:axId val="1906920895"/>
      </c:lineChart>
      <c:catAx>
        <c:axId val="1989798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crossAx val="1906920895"/>
        <c:crosses val="autoZero"/>
        <c:auto val="1"/>
        <c:lblAlgn val="ctr"/>
        <c:lblOffset val="100"/>
        <c:noMultiLvlLbl val="0"/>
      </c:catAx>
      <c:valAx>
        <c:axId val="1906920895"/>
        <c:scaling>
          <c:orientation val="minMax"/>
          <c:max val="1"/>
          <c:min val="0"/>
        </c:scaling>
        <c:delete val="0"/>
        <c:axPos val="l"/>
        <c:numFmt formatCode="0%" sourceLinked="1"/>
        <c:majorTickMark val="none"/>
        <c:minorTickMark val="none"/>
        <c:tickLblPos val="nextTo"/>
        <c:spPr>
          <a:noFill/>
          <a:ln>
            <a:solidFill>
              <a:schemeClr val="bg2">
                <a:lumMod val="90000"/>
              </a:schemeClr>
            </a:solidFill>
          </a:ln>
          <a:effectLst/>
        </c:spPr>
        <c:txPr>
          <a:bodyPr rot="-6000000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crossAx val="1989798255"/>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600">
          <a:solidFill>
            <a:schemeClr val="tx1"/>
          </a:solidFill>
          <a:latin typeface="Univers LT Std 55" panose="020B0603020202020204" pitchFamily="34" charset="0"/>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234439672219402E-2"/>
          <c:y val="0.122293898608585"/>
          <c:w val="0.53287566735904202"/>
          <c:h val="0.76808380150622402"/>
        </c:manualLayout>
      </c:layout>
      <c:pieChart>
        <c:varyColors val="1"/>
        <c:ser>
          <c:idx val="0"/>
          <c:order val="0"/>
          <c:spPr>
            <a:ln>
              <a:noFill/>
            </a:ln>
          </c:spPr>
          <c:dPt>
            <c:idx val="0"/>
            <c:bubble3D val="0"/>
            <c:spPr>
              <a:solidFill>
                <a:srgbClr val="EA5901"/>
              </a:solidFill>
              <a:ln w="19050">
                <a:noFill/>
              </a:ln>
              <a:effectLst/>
            </c:spPr>
            <c:extLst>
              <c:ext xmlns:c16="http://schemas.microsoft.com/office/drawing/2014/chart" uri="{C3380CC4-5D6E-409C-BE32-E72D297353CC}">
                <c16:uniqueId val="{00000001-4C3D-1943-9002-92C4B6A13404}"/>
              </c:ext>
            </c:extLst>
          </c:dPt>
          <c:dPt>
            <c:idx val="1"/>
            <c:bubble3D val="0"/>
            <c:spPr>
              <a:solidFill>
                <a:srgbClr val="F8E999"/>
              </a:solidFill>
              <a:ln w="19050">
                <a:noFill/>
              </a:ln>
              <a:effectLst/>
            </c:spPr>
            <c:extLst>
              <c:ext xmlns:c16="http://schemas.microsoft.com/office/drawing/2014/chart" uri="{C3380CC4-5D6E-409C-BE32-E72D297353CC}">
                <c16:uniqueId val="{00000003-4C3D-1943-9002-92C4B6A13404}"/>
              </c:ext>
            </c:extLst>
          </c:dPt>
          <c:dPt>
            <c:idx val="2"/>
            <c:bubble3D val="0"/>
            <c:spPr>
              <a:solidFill>
                <a:srgbClr val="9DCC8F"/>
              </a:solidFill>
              <a:ln w="19050">
                <a:noFill/>
              </a:ln>
              <a:effectLst/>
            </c:spPr>
            <c:extLst>
              <c:ext xmlns:c16="http://schemas.microsoft.com/office/drawing/2014/chart" uri="{C3380CC4-5D6E-409C-BE32-E72D297353CC}">
                <c16:uniqueId val="{00000005-4C3D-1943-9002-92C4B6A13404}"/>
              </c:ext>
            </c:extLst>
          </c:dPt>
          <c:dPt>
            <c:idx val="3"/>
            <c:bubble3D val="0"/>
            <c:spPr>
              <a:solidFill>
                <a:srgbClr val="952A03"/>
              </a:solidFill>
              <a:ln w="19050">
                <a:noFill/>
              </a:ln>
              <a:effectLst/>
            </c:spPr>
            <c:extLst>
              <c:ext xmlns:c16="http://schemas.microsoft.com/office/drawing/2014/chart" uri="{C3380CC4-5D6E-409C-BE32-E72D297353CC}">
                <c16:uniqueId val="{00000007-4C3D-1943-9002-92C4B6A13404}"/>
              </c:ext>
            </c:extLst>
          </c:dPt>
          <c:dPt>
            <c:idx val="4"/>
            <c:bubble3D val="0"/>
            <c:spPr>
              <a:solidFill>
                <a:srgbClr val="6F1C00"/>
              </a:solidFill>
              <a:ln w="19050">
                <a:noFill/>
              </a:ln>
              <a:effectLst/>
            </c:spPr>
            <c:extLst>
              <c:ext xmlns:c16="http://schemas.microsoft.com/office/drawing/2014/chart" uri="{C3380CC4-5D6E-409C-BE32-E72D297353CC}">
                <c16:uniqueId val="{00000009-4C3D-1943-9002-92C4B6A13404}"/>
              </c:ext>
            </c:extLst>
          </c:dPt>
          <c:dPt>
            <c:idx val="5"/>
            <c:bubble3D val="0"/>
            <c:spPr>
              <a:solidFill>
                <a:srgbClr val="5C336A"/>
              </a:solidFill>
              <a:ln w="19050">
                <a:noFill/>
              </a:ln>
              <a:effectLst/>
            </c:spPr>
            <c:extLst>
              <c:ext xmlns:c16="http://schemas.microsoft.com/office/drawing/2014/chart" uri="{C3380CC4-5D6E-409C-BE32-E72D297353CC}">
                <c16:uniqueId val="{0000000B-4C3D-1943-9002-92C4B6A13404}"/>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Data!$B$15:$B$17</c:f>
              <c:strCache>
                <c:ptCount val="3"/>
                <c:pt idx="0">
                  <c:v>Ja, känner stor oro</c:v>
                </c:pt>
                <c:pt idx="1">
                  <c:v>Ja, känner viss oro</c:v>
                </c:pt>
                <c:pt idx="2">
                  <c:v>Nej, känner ingen oro</c:v>
                </c:pt>
              </c:strCache>
            </c:strRef>
          </c:cat>
          <c:val>
            <c:numRef>
              <c:f>Data!$C$15:$C$17</c:f>
              <c:numCache>
                <c:formatCode>0%</c:formatCode>
                <c:ptCount val="3"/>
                <c:pt idx="0">
                  <c:v>0.11259526942947799</c:v>
                </c:pt>
                <c:pt idx="1">
                  <c:v>0.31934140467829703</c:v>
                </c:pt>
                <c:pt idx="2">
                  <c:v>0.56806332589222586</c:v>
                </c:pt>
              </c:numCache>
            </c:numRef>
          </c:val>
          <c:extLst>
            <c:ext xmlns:c16="http://schemas.microsoft.com/office/drawing/2014/chart" uri="{C3380CC4-5D6E-409C-BE32-E72D297353CC}">
              <c16:uniqueId val="{0000000C-4C3D-1943-9002-92C4B6A13404}"/>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8390804597701151"/>
          <c:y val="0.11021714846197858"/>
          <c:w val="0.40229885057471265"/>
          <c:h val="0.85569027055009128"/>
        </c:manualLayout>
      </c:layout>
      <c:overlay val="0"/>
      <c:spPr>
        <a:noFill/>
        <a:ln>
          <a:noFill/>
        </a:ln>
        <a:effectLst/>
      </c:spPr>
      <c:txPr>
        <a:bodyPr rot="0" spcFirstLastPara="1" vertOverflow="ellipsis" vert="horz" wrap="square" anchor="ctr" anchorCtr="1"/>
        <a:lstStyle/>
        <a:p>
          <a:pPr rtl="0">
            <a:defRPr sz="16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legend>
    <c:plotVisOnly val="1"/>
    <c:dispBlanksAs val="gap"/>
    <c:showDLblsOverMax val="0"/>
    <c:extLst/>
  </c:chart>
  <c:spPr>
    <a:noFill/>
    <a:ln w="9525" cap="flat" cmpd="sng" algn="ctr">
      <a:noFill/>
      <a:round/>
    </a:ln>
    <a:effectLst/>
  </c:spPr>
  <c:txPr>
    <a:bodyPr/>
    <a:lstStyle/>
    <a:p>
      <a:pPr>
        <a:defRPr sz="1800" b="0" i="0">
          <a:solidFill>
            <a:schemeClr val="tx1">
              <a:lumMod val="85000"/>
              <a:lumOff val="15000"/>
            </a:schemeClr>
          </a:solidFill>
          <a:latin typeface="Univers LT Std 55" panose="020B0603020202020204" pitchFamily="34" charset="0"/>
        </a:defRPr>
      </a:pPr>
      <a:endParaRPr lang="sv-SE"/>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0" i="0" u="none" strike="noStrike" kern="1200" spc="0" baseline="0">
              <a:solidFill>
                <a:schemeClr val="tx1"/>
              </a:solidFill>
              <a:latin typeface="Univers LT Std 55" panose="020B0603020202020204" pitchFamily="34" charset="0"/>
              <a:ea typeface="+mn-ea"/>
              <a:cs typeface="+mn-cs"/>
            </a:defRPr>
          </a:pPr>
          <a:endParaRPr lang="sv-SE"/>
        </a:p>
      </c:txPr>
    </c:title>
    <c:autoTitleDeleted val="0"/>
    <c:plotArea>
      <c:layout/>
      <c:lineChart>
        <c:grouping val="standard"/>
        <c:varyColors val="0"/>
        <c:ser>
          <c:idx val="0"/>
          <c:order val="0"/>
          <c:tx>
            <c:strRef>
              <c:f>'Data, trender'!$B$15</c:f>
              <c:strCache>
                <c:ptCount val="1"/>
                <c:pt idx="0">
                  <c:v>Ja, känner stor oro</c:v>
                </c:pt>
              </c:strCache>
            </c:strRef>
          </c:tx>
          <c:spPr>
            <a:ln w="28575" cap="rnd">
              <a:solidFill>
                <a:schemeClr val="accent1"/>
              </a:solidFill>
              <a:round/>
              <a:headEnd type="diamond"/>
              <a:tailEnd type="diamond"/>
            </a:ln>
            <a:effectLst/>
          </c:spPr>
          <c:marker>
            <c:symbol val="none"/>
          </c:marker>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trender'!$C$14:$D$14</c:f>
              <c:strCache>
                <c:ptCount val="2"/>
                <c:pt idx="0">
                  <c:v>Vecka 18-19</c:v>
                </c:pt>
                <c:pt idx="1">
                  <c:v>Vecka 20-23</c:v>
                </c:pt>
              </c:strCache>
            </c:strRef>
          </c:cat>
          <c:val>
            <c:numRef>
              <c:f>'Data, trender'!$C$15:$D$15</c:f>
              <c:numCache>
                <c:formatCode>0%</c:formatCode>
                <c:ptCount val="2"/>
                <c:pt idx="0">
                  <c:v>0.1</c:v>
                </c:pt>
                <c:pt idx="1">
                  <c:v>0.11259526942947799</c:v>
                </c:pt>
              </c:numCache>
            </c:numRef>
          </c:val>
          <c:smooth val="0"/>
          <c:extLst>
            <c:ext xmlns:c16="http://schemas.microsoft.com/office/drawing/2014/chart" uri="{C3380CC4-5D6E-409C-BE32-E72D297353CC}">
              <c16:uniqueId val="{00000000-D432-8547-A56B-8C90676E9F38}"/>
            </c:ext>
          </c:extLst>
        </c:ser>
        <c:dLbls>
          <c:showLegendKey val="0"/>
          <c:showVal val="0"/>
          <c:showCatName val="0"/>
          <c:showSerName val="0"/>
          <c:showPercent val="0"/>
          <c:showBubbleSize val="0"/>
        </c:dLbls>
        <c:smooth val="0"/>
        <c:axId val="1989798255"/>
        <c:axId val="1906920895"/>
      </c:lineChart>
      <c:catAx>
        <c:axId val="1989798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crossAx val="1906920895"/>
        <c:crosses val="autoZero"/>
        <c:auto val="1"/>
        <c:lblAlgn val="ctr"/>
        <c:lblOffset val="100"/>
        <c:noMultiLvlLbl val="0"/>
      </c:catAx>
      <c:valAx>
        <c:axId val="1906920895"/>
        <c:scaling>
          <c:orientation val="minMax"/>
          <c:max val="1"/>
          <c:min val="0"/>
        </c:scaling>
        <c:delete val="0"/>
        <c:axPos val="l"/>
        <c:numFmt formatCode="0%" sourceLinked="1"/>
        <c:majorTickMark val="none"/>
        <c:minorTickMark val="none"/>
        <c:tickLblPos val="nextTo"/>
        <c:spPr>
          <a:noFill/>
          <a:ln>
            <a:solidFill>
              <a:schemeClr val="bg2">
                <a:lumMod val="90000"/>
              </a:schemeClr>
            </a:solidFill>
          </a:ln>
          <a:effectLst/>
        </c:spPr>
        <c:txPr>
          <a:bodyPr rot="-60000000" spcFirstLastPara="1" vertOverflow="ellipsis" vert="horz" wrap="square" anchor="ctr" anchorCtr="1"/>
          <a:lstStyle/>
          <a:p>
            <a:pPr>
              <a:defRPr sz="1600" b="0" i="0" u="none" strike="noStrike" kern="1200" baseline="0">
                <a:solidFill>
                  <a:schemeClr val="tx1"/>
                </a:solidFill>
                <a:latin typeface="Univers LT Std 55" panose="020B0603020202020204" pitchFamily="34" charset="0"/>
                <a:ea typeface="+mn-ea"/>
                <a:cs typeface="+mn-cs"/>
              </a:defRPr>
            </a:pPr>
            <a:endParaRPr lang="sv-SE"/>
          </a:p>
        </c:txPr>
        <c:crossAx val="1989798255"/>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600">
          <a:solidFill>
            <a:schemeClr val="tx1"/>
          </a:solidFill>
          <a:latin typeface="Univers LT Std 55" panose="020B0603020202020204" pitchFamily="34" charset="0"/>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1044443245301896"/>
          <c:y val="4.3343642684565802E-2"/>
          <c:w val="0.469735673801912"/>
          <c:h val="0.88760748031496095"/>
        </c:manualLayout>
      </c:layout>
      <c:barChart>
        <c:barDir val="bar"/>
        <c:grouping val="clustered"/>
        <c:varyColors val="0"/>
        <c:ser>
          <c:idx val="0"/>
          <c:order val="0"/>
          <c:spPr>
            <a:solidFill>
              <a:srgbClr val="64B44B"/>
            </a:solidFill>
            <a:ln>
              <a:noFill/>
            </a:ln>
            <a:effectLst/>
          </c:spPr>
          <c:invertIfNegative val="0"/>
          <c:dPt>
            <c:idx val="0"/>
            <c:invertIfNegative val="0"/>
            <c:bubble3D val="0"/>
            <c:spPr>
              <a:solidFill>
                <a:srgbClr val="F8E999"/>
              </a:solidFill>
              <a:ln>
                <a:noFill/>
              </a:ln>
              <a:effectLst/>
            </c:spPr>
            <c:extLst>
              <c:ext xmlns:c16="http://schemas.microsoft.com/office/drawing/2014/chart" uri="{C3380CC4-5D6E-409C-BE32-E72D297353CC}">
                <c16:uniqueId val="{00000001-8026-DE46-95A9-6CBFDD4B4423}"/>
              </c:ext>
            </c:extLst>
          </c:dPt>
          <c:dPt>
            <c:idx val="1"/>
            <c:invertIfNegative val="0"/>
            <c:bubble3D val="0"/>
            <c:spPr>
              <a:solidFill>
                <a:srgbClr val="64B44B"/>
              </a:solidFill>
              <a:ln>
                <a:noFill/>
              </a:ln>
              <a:effectLst/>
            </c:spPr>
            <c:extLst>
              <c:ext xmlns:c16="http://schemas.microsoft.com/office/drawing/2014/chart" uri="{C3380CC4-5D6E-409C-BE32-E72D297353CC}">
                <c16:uniqueId val="{00000003-8026-DE46-95A9-6CBFDD4B4423}"/>
              </c:ext>
            </c:extLst>
          </c:dPt>
          <c:dPt>
            <c:idx val="2"/>
            <c:invertIfNegative val="0"/>
            <c:bubble3D val="0"/>
            <c:spPr>
              <a:solidFill>
                <a:srgbClr val="F2955A"/>
              </a:solidFill>
              <a:ln>
                <a:noFill/>
              </a:ln>
              <a:effectLst/>
            </c:spPr>
            <c:extLst>
              <c:ext xmlns:c16="http://schemas.microsoft.com/office/drawing/2014/chart" uri="{C3380CC4-5D6E-409C-BE32-E72D297353CC}">
                <c16:uniqueId val="{00000005-8026-DE46-95A9-6CBFDD4B4423}"/>
              </c:ext>
            </c:extLst>
          </c:dPt>
          <c:dPt>
            <c:idx val="3"/>
            <c:invertIfNegative val="0"/>
            <c:bubble3D val="0"/>
            <c:spPr>
              <a:solidFill>
                <a:srgbClr val="F2955A"/>
              </a:solidFill>
              <a:ln>
                <a:noFill/>
              </a:ln>
              <a:effectLst/>
            </c:spPr>
            <c:extLst>
              <c:ext xmlns:c16="http://schemas.microsoft.com/office/drawing/2014/chart" uri="{C3380CC4-5D6E-409C-BE32-E72D297353CC}">
                <c16:uniqueId val="{00000007-8026-DE46-95A9-6CBFDD4B4423}"/>
              </c:ext>
            </c:extLst>
          </c:dPt>
          <c:dPt>
            <c:idx val="4"/>
            <c:invertIfNegative val="0"/>
            <c:bubble3D val="0"/>
            <c:spPr>
              <a:solidFill>
                <a:srgbClr val="F2955A"/>
              </a:solidFill>
              <a:ln>
                <a:noFill/>
              </a:ln>
              <a:effectLst/>
            </c:spPr>
            <c:extLst>
              <c:ext xmlns:c16="http://schemas.microsoft.com/office/drawing/2014/chart" uri="{C3380CC4-5D6E-409C-BE32-E72D297353CC}">
                <c16:uniqueId val="{00000009-8026-DE46-95A9-6CBFDD4B4423}"/>
              </c:ext>
            </c:extLst>
          </c:dPt>
          <c:dPt>
            <c:idx val="5"/>
            <c:invertIfNegative val="0"/>
            <c:bubble3D val="0"/>
            <c:spPr>
              <a:solidFill>
                <a:srgbClr val="F2955A"/>
              </a:solidFill>
              <a:ln>
                <a:noFill/>
              </a:ln>
              <a:effectLst/>
            </c:spPr>
            <c:extLst>
              <c:ext xmlns:c16="http://schemas.microsoft.com/office/drawing/2014/chart" uri="{C3380CC4-5D6E-409C-BE32-E72D297353CC}">
                <c16:uniqueId val="{0000000B-8026-DE46-95A9-6CBFDD4B4423}"/>
              </c:ext>
            </c:extLst>
          </c:dPt>
          <c:dPt>
            <c:idx val="6"/>
            <c:invertIfNegative val="0"/>
            <c:bubble3D val="0"/>
            <c:spPr>
              <a:solidFill>
                <a:srgbClr val="F2955A"/>
              </a:solidFill>
              <a:ln>
                <a:noFill/>
              </a:ln>
              <a:effectLst/>
            </c:spPr>
            <c:extLst>
              <c:ext xmlns:c16="http://schemas.microsoft.com/office/drawing/2014/chart" uri="{C3380CC4-5D6E-409C-BE32-E72D297353CC}">
                <c16:uniqueId val="{0000000D-8026-DE46-95A9-6CBFDD4B4423}"/>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85000"/>
                        <a:lumOff val="15000"/>
                      </a:schemeClr>
                    </a:solidFill>
                    <a:latin typeface="Arial" panose="020B0604020202020204" pitchFamily="34" charset="0"/>
                    <a:ea typeface="+mn-ea"/>
                    <a:cs typeface="Arial" panose="020B0604020202020204" pitchFamily="34" charset="0"/>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Data!$B$19:$B$25</c:f>
              <c:strCache>
                <c:ptCount val="7"/>
                <c:pt idx="0">
                  <c:v>Nej, har ej varit i kontakt men planerar</c:v>
                </c:pt>
                <c:pt idx="1">
                  <c:v>Nej, har inga planer på att kontakta för tillfället</c:v>
                </c:pt>
                <c:pt idx="2">
                  <c:v>Ja, vi har kommit fram till en avbetalningsplan</c:v>
                </c:pt>
                <c:pt idx="3">
                  <c:v>Ja, jag har fått reducerad hyra</c:v>
                </c:pt>
                <c:pt idx="4">
                  <c:v>Ja, jag har fått lov att betala hyran senare</c:v>
                </c:pt>
                <c:pt idx="5">
                  <c:v>Ja, men har ej fått svar ännu</c:v>
                </c:pt>
                <c:pt idx="6">
                  <c:v>Ja, men hyresvärden erbjöd ingen hjälp</c:v>
                </c:pt>
              </c:strCache>
            </c:strRef>
          </c:cat>
          <c:val>
            <c:numRef>
              <c:f>Data!$C$19:$C$25</c:f>
              <c:numCache>
                <c:formatCode>0%</c:formatCode>
                <c:ptCount val="7"/>
                <c:pt idx="0">
                  <c:v>0.19643232363149724</c:v>
                </c:pt>
                <c:pt idx="1">
                  <c:v>0.66705725351650447</c:v>
                </c:pt>
                <c:pt idx="2">
                  <c:v>3.8133525992667082E-2</c:v>
                </c:pt>
                <c:pt idx="3">
                  <c:v>5.1969579455169772E-2</c:v>
                </c:pt>
                <c:pt idx="4">
                  <c:v>1.0843092248929547E-2</c:v>
                </c:pt>
                <c:pt idx="5">
                  <c:v>5.1865397777030951E-3</c:v>
                </c:pt>
                <c:pt idx="6">
                  <c:v>3.0377685377530935E-2</c:v>
                </c:pt>
              </c:numCache>
            </c:numRef>
          </c:val>
          <c:extLst>
            <c:ext xmlns:c16="http://schemas.microsoft.com/office/drawing/2014/chart" uri="{C3380CC4-5D6E-409C-BE32-E72D297353CC}">
              <c16:uniqueId val="{0000000E-8026-DE46-95A9-6CBFDD4B4423}"/>
            </c:ext>
          </c:extLst>
        </c:ser>
        <c:dLbls>
          <c:showLegendKey val="0"/>
          <c:showVal val="0"/>
          <c:showCatName val="0"/>
          <c:showSerName val="0"/>
          <c:showPercent val="0"/>
          <c:showBubbleSize val="0"/>
        </c:dLbls>
        <c:gapWidth val="55"/>
        <c:axId val="2137915064"/>
        <c:axId val="2137918680"/>
      </c:barChart>
      <c:catAx>
        <c:axId val="2137915064"/>
        <c:scaling>
          <c:orientation val="maxMin"/>
        </c:scaling>
        <c:delete val="0"/>
        <c:axPos val="l"/>
        <c:numFmt formatCode="General" sourceLinked="1"/>
        <c:majorTickMark val="none"/>
        <c:minorTickMark val="none"/>
        <c:tickLblPos val="nextTo"/>
        <c:spPr>
          <a:noFill/>
          <a:ln w="31750"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85000"/>
                    <a:lumOff val="15000"/>
                  </a:schemeClr>
                </a:solidFill>
                <a:latin typeface="Arial" panose="020B0604020202020204" pitchFamily="34" charset="0"/>
                <a:ea typeface="+mn-ea"/>
                <a:cs typeface="Arial" panose="020B0604020202020204" pitchFamily="34" charset="0"/>
              </a:defRPr>
            </a:pPr>
            <a:endParaRPr lang="sv-SE"/>
          </a:p>
        </c:txPr>
        <c:crossAx val="2137918680"/>
        <c:crosses val="autoZero"/>
        <c:auto val="1"/>
        <c:lblAlgn val="ctr"/>
        <c:lblOffset val="100"/>
        <c:noMultiLvlLbl val="0"/>
      </c:catAx>
      <c:valAx>
        <c:axId val="2137918680"/>
        <c:scaling>
          <c:orientation val="minMax"/>
        </c:scaling>
        <c:delete val="1"/>
        <c:axPos val="t"/>
        <c:numFmt formatCode="0%" sourceLinked="1"/>
        <c:majorTickMark val="none"/>
        <c:minorTickMark val="none"/>
        <c:tickLblPos val="nextTo"/>
        <c:crossAx val="2137915064"/>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b="0" i="0">
          <a:solidFill>
            <a:schemeClr val="tx1">
              <a:lumMod val="85000"/>
              <a:lumOff val="15000"/>
            </a:schemeClr>
          </a:solidFill>
          <a:latin typeface="Arial" panose="020B0604020202020204" pitchFamily="34" charset="0"/>
          <a:cs typeface="Arial" panose="020B0604020202020204" pitchFamily="34" charset="0"/>
        </a:defRPr>
      </a:pPr>
      <a:endParaRPr lang="sv-SE"/>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1044443245301896"/>
          <c:y val="4.3343642684565802E-2"/>
          <c:w val="0.469735673801912"/>
          <c:h val="0.88760748031496095"/>
        </c:manualLayout>
      </c:layout>
      <c:barChart>
        <c:barDir val="bar"/>
        <c:grouping val="clustered"/>
        <c:varyColors val="0"/>
        <c:ser>
          <c:idx val="0"/>
          <c:order val="0"/>
          <c:spPr>
            <a:solidFill>
              <a:srgbClr val="64B44B"/>
            </a:solidFill>
            <a:ln>
              <a:noFill/>
            </a:ln>
            <a:effectLst/>
          </c:spPr>
          <c:invertIfNegative val="0"/>
          <c:dPt>
            <c:idx val="0"/>
            <c:invertIfNegative val="0"/>
            <c:bubble3D val="0"/>
            <c:spPr>
              <a:solidFill>
                <a:srgbClr val="64B44B"/>
              </a:solidFill>
              <a:ln>
                <a:noFill/>
              </a:ln>
              <a:effectLst/>
            </c:spPr>
            <c:extLst>
              <c:ext xmlns:c16="http://schemas.microsoft.com/office/drawing/2014/chart" uri="{C3380CC4-5D6E-409C-BE32-E72D297353CC}">
                <c16:uniqueId val="{00000001-7FE2-6C44-925A-28AC6821D5CC}"/>
              </c:ext>
            </c:extLst>
          </c:dPt>
          <c:dPt>
            <c:idx val="1"/>
            <c:invertIfNegative val="0"/>
            <c:bubble3D val="0"/>
            <c:spPr>
              <a:solidFill>
                <a:srgbClr val="64B44B"/>
              </a:solidFill>
              <a:ln>
                <a:noFill/>
              </a:ln>
              <a:effectLst/>
            </c:spPr>
            <c:extLst>
              <c:ext xmlns:c16="http://schemas.microsoft.com/office/drawing/2014/chart" uri="{C3380CC4-5D6E-409C-BE32-E72D297353CC}">
                <c16:uniqueId val="{00000003-7FE2-6C44-925A-28AC6821D5CC}"/>
              </c:ext>
            </c:extLst>
          </c:dPt>
          <c:dPt>
            <c:idx val="2"/>
            <c:invertIfNegative val="0"/>
            <c:bubble3D val="0"/>
            <c:spPr>
              <a:solidFill>
                <a:srgbClr val="64B44B"/>
              </a:solidFill>
              <a:ln>
                <a:noFill/>
              </a:ln>
              <a:effectLst/>
            </c:spPr>
            <c:extLst>
              <c:ext xmlns:c16="http://schemas.microsoft.com/office/drawing/2014/chart" uri="{C3380CC4-5D6E-409C-BE32-E72D297353CC}">
                <c16:uniqueId val="{00000005-7FE2-6C44-925A-28AC6821D5CC}"/>
              </c:ext>
            </c:extLst>
          </c:dPt>
          <c:dPt>
            <c:idx val="3"/>
            <c:invertIfNegative val="0"/>
            <c:bubble3D val="0"/>
            <c:spPr>
              <a:solidFill>
                <a:srgbClr val="64B44B"/>
              </a:solidFill>
              <a:ln>
                <a:noFill/>
              </a:ln>
              <a:effectLst/>
            </c:spPr>
            <c:extLst>
              <c:ext xmlns:c16="http://schemas.microsoft.com/office/drawing/2014/chart" uri="{C3380CC4-5D6E-409C-BE32-E72D297353CC}">
                <c16:uniqueId val="{00000007-7FE2-6C44-925A-28AC6821D5CC}"/>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85000"/>
                        <a:lumOff val="15000"/>
                      </a:schemeClr>
                    </a:solidFill>
                    <a:latin typeface="Arial" panose="020B0604020202020204" pitchFamily="34" charset="0"/>
                    <a:ea typeface="+mn-ea"/>
                    <a:cs typeface="Arial" panose="020B0604020202020204" pitchFamily="34" charset="0"/>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Data!$B$28:$B$32</c:f>
              <c:strCache>
                <c:ptCount val="5"/>
                <c:pt idx="0">
                  <c:v>Jag har oroat mig för att använda gemensamma utrymmen såsom tvättstuga</c:v>
                </c:pt>
                <c:pt idx="1">
                  <c:v>Jag har minskat eller helt upphört att använda gemensamma utrymmen såsom tvättstuga</c:v>
                </c:pt>
                <c:pt idx="2">
                  <c:v>Jag har oroat mig för att släppa in hantverkare eller servicepersonal som ska genomföra reparationer eller liknande i</c:v>
                </c:pt>
                <c:pt idx="3">
                  <c:v>Jag har undvikit att göra felanmälningar kring saker i min lägenhet för att undvika besök</c:v>
                </c:pt>
                <c:pt idx="4">
                  <c:v>Inget av ovanstående</c:v>
                </c:pt>
              </c:strCache>
            </c:strRef>
          </c:cat>
          <c:val>
            <c:numRef>
              <c:f>Data!$C$28:$C$32</c:f>
              <c:numCache>
                <c:formatCode>0%</c:formatCode>
                <c:ptCount val="5"/>
                <c:pt idx="0">
                  <c:v>0.2</c:v>
                </c:pt>
                <c:pt idx="1">
                  <c:v>0.15</c:v>
                </c:pt>
                <c:pt idx="2">
                  <c:v>0.18</c:v>
                </c:pt>
                <c:pt idx="3">
                  <c:v>0.17</c:v>
                </c:pt>
                <c:pt idx="4">
                  <c:v>0.57999999999999996</c:v>
                </c:pt>
              </c:numCache>
            </c:numRef>
          </c:val>
          <c:extLst>
            <c:ext xmlns:c16="http://schemas.microsoft.com/office/drawing/2014/chart" uri="{C3380CC4-5D6E-409C-BE32-E72D297353CC}">
              <c16:uniqueId val="{00000008-7FE2-6C44-925A-28AC6821D5CC}"/>
            </c:ext>
          </c:extLst>
        </c:ser>
        <c:dLbls>
          <c:showLegendKey val="0"/>
          <c:showVal val="0"/>
          <c:showCatName val="0"/>
          <c:showSerName val="0"/>
          <c:showPercent val="0"/>
          <c:showBubbleSize val="0"/>
        </c:dLbls>
        <c:gapWidth val="55"/>
        <c:axId val="2137915064"/>
        <c:axId val="2137918680"/>
      </c:barChart>
      <c:catAx>
        <c:axId val="2137915064"/>
        <c:scaling>
          <c:orientation val="maxMin"/>
        </c:scaling>
        <c:delete val="0"/>
        <c:axPos val="l"/>
        <c:numFmt formatCode="General" sourceLinked="1"/>
        <c:majorTickMark val="none"/>
        <c:minorTickMark val="none"/>
        <c:tickLblPos val="nextTo"/>
        <c:spPr>
          <a:noFill/>
          <a:ln w="3175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Arial" panose="020B0604020202020204" pitchFamily="34" charset="0"/>
                <a:ea typeface="+mn-ea"/>
                <a:cs typeface="Arial" panose="020B0604020202020204" pitchFamily="34" charset="0"/>
              </a:defRPr>
            </a:pPr>
            <a:endParaRPr lang="sv-SE"/>
          </a:p>
        </c:txPr>
        <c:crossAx val="2137918680"/>
        <c:crosses val="autoZero"/>
        <c:auto val="1"/>
        <c:lblAlgn val="ctr"/>
        <c:lblOffset val="100"/>
        <c:noMultiLvlLbl val="0"/>
      </c:catAx>
      <c:valAx>
        <c:axId val="2137918680"/>
        <c:scaling>
          <c:orientation val="minMax"/>
        </c:scaling>
        <c:delete val="1"/>
        <c:axPos val="t"/>
        <c:numFmt formatCode="0%" sourceLinked="1"/>
        <c:majorTickMark val="none"/>
        <c:minorTickMark val="none"/>
        <c:tickLblPos val="nextTo"/>
        <c:crossAx val="2137915064"/>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b="0" i="0">
          <a:solidFill>
            <a:schemeClr val="tx1">
              <a:lumMod val="85000"/>
              <a:lumOff val="15000"/>
            </a:schemeClr>
          </a:solidFill>
          <a:latin typeface="Arial" panose="020B0604020202020204" pitchFamily="34" charset="0"/>
          <a:cs typeface="Arial" panose="020B0604020202020204" pitchFamily="34" charset="0"/>
        </a:defRPr>
      </a:pPr>
      <a:endParaRPr lang="sv-S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45E3DC4D-0ECA-6F4E-9BF2-1C79BD19F057}" type="datetimeFigureOut">
              <a:rPr lang="sv-SE" smtClean="0"/>
              <a:pPr/>
              <a:t>2020-07-01</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sv-SE"/>
              <a:t>Redigera format för bakgrundstext
Nivå två
Nivå tre
Nivå fyra
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C81C3B8D-7141-954A-9EE2-0A3BF8E80BF3}" type="slidenum">
              <a:rPr lang="sv-SE" smtClean="0"/>
              <a:pPr/>
              <a:t>‹#›</a:t>
            </a:fld>
            <a:endParaRPr lang="sv-SE" dirty="0"/>
          </a:p>
        </p:txBody>
      </p:sp>
    </p:spTree>
    <p:extLst>
      <p:ext uri="{BB962C8B-B14F-4D97-AF65-F5344CB8AC3E}">
        <p14:creationId xmlns:p14="http://schemas.microsoft.com/office/powerpoint/2010/main" val="219734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C3B8D-7141-954A-9EE2-0A3BF8E80BF3}" type="slidenum">
              <a:rPr lang="sv-SE" smtClean="0"/>
              <a:t>1</a:t>
            </a:fld>
            <a:endParaRPr lang="sv-SE"/>
          </a:p>
        </p:txBody>
      </p:sp>
    </p:spTree>
    <p:extLst>
      <p:ext uri="{BB962C8B-B14F-4D97-AF65-F5344CB8AC3E}">
        <p14:creationId xmlns:p14="http://schemas.microsoft.com/office/powerpoint/2010/main" val="385497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10</a:t>
            </a:fld>
            <a:endParaRPr lang="sv-SE"/>
          </a:p>
        </p:txBody>
      </p:sp>
    </p:spTree>
    <p:extLst>
      <p:ext uri="{BB962C8B-B14F-4D97-AF65-F5344CB8AC3E}">
        <p14:creationId xmlns:p14="http://schemas.microsoft.com/office/powerpoint/2010/main" val="2455753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11</a:t>
            </a:fld>
            <a:endParaRPr lang="sv-SE"/>
          </a:p>
        </p:txBody>
      </p:sp>
    </p:spTree>
    <p:extLst>
      <p:ext uri="{BB962C8B-B14F-4D97-AF65-F5344CB8AC3E}">
        <p14:creationId xmlns:p14="http://schemas.microsoft.com/office/powerpoint/2010/main" val="2934959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12</a:t>
            </a:fld>
            <a:endParaRPr lang="sv-SE"/>
          </a:p>
        </p:txBody>
      </p:sp>
    </p:spTree>
    <p:extLst>
      <p:ext uri="{BB962C8B-B14F-4D97-AF65-F5344CB8AC3E}">
        <p14:creationId xmlns:p14="http://schemas.microsoft.com/office/powerpoint/2010/main" val="989612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13</a:t>
            </a:fld>
            <a:endParaRPr lang="sv-SE"/>
          </a:p>
        </p:txBody>
      </p:sp>
    </p:spTree>
    <p:extLst>
      <p:ext uri="{BB962C8B-B14F-4D97-AF65-F5344CB8AC3E}">
        <p14:creationId xmlns:p14="http://schemas.microsoft.com/office/powerpoint/2010/main" val="2248265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14</a:t>
            </a:fld>
            <a:endParaRPr lang="sv-SE"/>
          </a:p>
        </p:txBody>
      </p:sp>
    </p:spTree>
    <p:extLst>
      <p:ext uri="{BB962C8B-B14F-4D97-AF65-F5344CB8AC3E}">
        <p14:creationId xmlns:p14="http://schemas.microsoft.com/office/powerpoint/2010/main" val="189739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15</a:t>
            </a:fld>
            <a:endParaRPr lang="sv-SE"/>
          </a:p>
        </p:txBody>
      </p:sp>
    </p:spTree>
    <p:extLst>
      <p:ext uri="{BB962C8B-B14F-4D97-AF65-F5344CB8AC3E}">
        <p14:creationId xmlns:p14="http://schemas.microsoft.com/office/powerpoint/2010/main" val="3418323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16</a:t>
            </a:fld>
            <a:endParaRPr lang="sv-SE"/>
          </a:p>
        </p:txBody>
      </p:sp>
    </p:spTree>
    <p:extLst>
      <p:ext uri="{BB962C8B-B14F-4D97-AF65-F5344CB8AC3E}">
        <p14:creationId xmlns:p14="http://schemas.microsoft.com/office/powerpoint/2010/main" val="36075584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17</a:t>
            </a:fld>
            <a:endParaRPr lang="sv-SE"/>
          </a:p>
        </p:txBody>
      </p:sp>
    </p:spTree>
    <p:extLst>
      <p:ext uri="{BB962C8B-B14F-4D97-AF65-F5344CB8AC3E}">
        <p14:creationId xmlns:p14="http://schemas.microsoft.com/office/powerpoint/2010/main" val="16713169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18</a:t>
            </a:fld>
            <a:endParaRPr lang="sv-SE"/>
          </a:p>
        </p:txBody>
      </p:sp>
    </p:spTree>
    <p:extLst>
      <p:ext uri="{BB962C8B-B14F-4D97-AF65-F5344CB8AC3E}">
        <p14:creationId xmlns:p14="http://schemas.microsoft.com/office/powerpoint/2010/main" val="3598694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19</a:t>
            </a:fld>
            <a:endParaRPr lang="sv-SE"/>
          </a:p>
        </p:txBody>
      </p:sp>
    </p:spTree>
    <p:extLst>
      <p:ext uri="{BB962C8B-B14F-4D97-AF65-F5344CB8AC3E}">
        <p14:creationId xmlns:p14="http://schemas.microsoft.com/office/powerpoint/2010/main" val="180212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a:t>
            </a:fld>
            <a:endParaRPr lang="sv-SE"/>
          </a:p>
        </p:txBody>
      </p:sp>
    </p:spTree>
    <p:extLst>
      <p:ext uri="{BB962C8B-B14F-4D97-AF65-F5344CB8AC3E}">
        <p14:creationId xmlns:p14="http://schemas.microsoft.com/office/powerpoint/2010/main" val="663183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20</a:t>
            </a:fld>
            <a:endParaRPr lang="sv-SE"/>
          </a:p>
        </p:txBody>
      </p:sp>
    </p:spTree>
    <p:extLst>
      <p:ext uri="{BB962C8B-B14F-4D97-AF65-F5344CB8AC3E}">
        <p14:creationId xmlns:p14="http://schemas.microsoft.com/office/powerpoint/2010/main" val="3036475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21</a:t>
            </a:fld>
            <a:endParaRPr lang="sv-SE"/>
          </a:p>
        </p:txBody>
      </p:sp>
    </p:spTree>
    <p:extLst>
      <p:ext uri="{BB962C8B-B14F-4D97-AF65-F5344CB8AC3E}">
        <p14:creationId xmlns:p14="http://schemas.microsoft.com/office/powerpoint/2010/main" val="34584793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22</a:t>
            </a:fld>
            <a:endParaRPr lang="sv-SE"/>
          </a:p>
        </p:txBody>
      </p:sp>
    </p:spTree>
    <p:extLst>
      <p:ext uri="{BB962C8B-B14F-4D97-AF65-F5344CB8AC3E}">
        <p14:creationId xmlns:p14="http://schemas.microsoft.com/office/powerpoint/2010/main" val="38868502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23</a:t>
            </a:fld>
            <a:endParaRPr lang="sv-SE"/>
          </a:p>
        </p:txBody>
      </p:sp>
    </p:spTree>
    <p:extLst>
      <p:ext uri="{BB962C8B-B14F-4D97-AF65-F5344CB8AC3E}">
        <p14:creationId xmlns:p14="http://schemas.microsoft.com/office/powerpoint/2010/main" val="35897042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24</a:t>
            </a:fld>
            <a:endParaRPr lang="sv-SE"/>
          </a:p>
        </p:txBody>
      </p:sp>
    </p:spTree>
    <p:extLst>
      <p:ext uri="{BB962C8B-B14F-4D97-AF65-F5344CB8AC3E}">
        <p14:creationId xmlns:p14="http://schemas.microsoft.com/office/powerpoint/2010/main" val="2136276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25</a:t>
            </a:fld>
            <a:endParaRPr lang="sv-SE"/>
          </a:p>
        </p:txBody>
      </p:sp>
    </p:spTree>
    <p:extLst>
      <p:ext uri="{BB962C8B-B14F-4D97-AF65-F5344CB8AC3E}">
        <p14:creationId xmlns:p14="http://schemas.microsoft.com/office/powerpoint/2010/main" val="10087634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26</a:t>
            </a:fld>
            <a:endParaRPr lang="sv-SE"/>
          </a:p>
        </p:txBody>
      </p:sp>
    </p:spTree>
    <p:extLst>
      <p:ext uri="{BB962C8B-B14F-4D97-AF65-F5344CB8AC3E}">
        <p14:creationId xmlns:p14="http://schemas.microsoft.com/office/powerpoint/2010/main" val="20799060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27</a:t>
            </a:fld>
            <a:endParaRPr lang="sv-SE"/>
          </a:p>
        </p:txBody>
      </p:sp>
    </p:spTree>
    <p:extLst>
      <p:ext uri="{BB962C8B-B14F-4D97-AF65-F5344CB8AC3E}">
        <p14:creationId xmlns:p14="http://schemas.microsoft.com/office/powerpoint/2010/main" val="1388870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3</a:t>
            </a:fld>
            <a:endParaRPr lang="sv-SE"/>
          </a:p>
        </p:txBody>
      </p:sp>
    </p:spTree>
    <p:extLst>
      <p:ext uri="{BB962C8B-B14F-4D97-AF65-F5344CB8AC3E}">
        <p14:creationId xmlns:p14="http://schemas.microsoft.com/office/powerpoint/2010/main" val="1450636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4</a:t>
            </a:fld>
            <a:endParaRPr lang="sv-SE"/>
          </a:p>
        </p:txBody>
      </p:sp>
    </p:spTree>
    <p:extLst>
      <p:ext uri="{BB962C8B-B14F-4D97-AF65-F5344CB8AC3E}">
        <p14:creationId xmlns:p14="http://schemas.microsoft.com/office/powerpoint/2010/main" val="1720404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5</a:t>
            </a:fld>
            <a:endParaRPr lang="sv-SE"/>
          </a:p>
        </p:txBody>
      </p:sp>
    </p:spTree>
    <p:extLst>
      <p:ext uri="{BB962C8B-B14F-4D97-AF65-F5344CB8AC3E}">
        <p14:creationId xmlns:p14="http://schemas.microsoft.com/office/powerpoint/2010/main" val="3182084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6</a:t>
            </a:fld>
            <a:endParaRPr lang="sv-SE"/>
          </a:p>
        </p:txBody>
      </p:sp>
    </p:spTree>
    <p:extLst>
      <p:ext uri="{BB962C8B-B14F-4D97-AF65-F5344CB8AC3E}">
        <p14:creationId xmlns:p14="http://schemas.microsoft.com/office/powerpoint/2010/main" val="2992253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7</a:t>
            </a:fld>
            <a:endParaRPr lang="sv-SE"/>
          </a:p>
        </p:txBody>
      </p:sp>
    </p:spTree>
    <p:extLst>
      <p:ext uri="{BB962C8B-B14F-4D97-AF65-F5344CB8AC3E}">
        <p14:creationId xmlns:p14="http://schemas.microsoft.com/office/powerpoint/2010/main" val="1900890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8</a:t>
            </a:fld>
            <a:endParaRPr lang="sv-SE"/>
          </a:p>
        </p:txBody>
      </p:sp>
    </p:spTree>
    <p:extLst>
      <p:ext uri="{BB962C8B-B14F-4D97-AF65-F5344CB8AC3E}">
        <p14:creationId xmlns:p14="http://schemas.microsoft.com/office/powerpoint/2010/main" val="4271177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9</a:t>
            </a:fld>
            <a:endParaRPr lang="sv-SE"/>
          </a:p>
        </p:txBody>
      </p:sp>
    </p:spTree>
    <p:extLst>
      <p:ext uri="{BB962C8B-B14F-4D97-AF65-F5344CB8AC3E}">
        <p14:creationId xmlns:p14="http://schemas.microsoft.com/office/powerpoint/2010/main" val="754339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b="1"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sv-SE" dirty="0"/>
          </a:p>
        </p:txBody>
      </p:sp>
      <p:sp>
        <p:nvSpPr>
          <p:cNvPr id="8" name="Rektangel 7">
            <a:extLst>
              <a:ext uri="{FF2B5EF4-FFF2-40B4-BE49-F238E27FC236}">
                <a16:creationId xmlns:a16="http://schemas.microsoft.com/office/drawing/2014/main" id="{A9C8E5E2-F2CF-294F-BA5D-B8642E72A3BE}"/>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9" name="Bildobjekt 8">
            <a:extLst>
              <a:ext uri="{FF2B5EF4-FFF2-40B4-BE49-F238E27FC236}">
                <a16:creationId xmlns:a16="http://schemas.microsoft.com/office/drawing/2014/main" id="{8F00FE76-7563-544C-94DA-E88AF0BC6825}"/>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302689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Anpassad layout">
    <p:bg>
      <p:bgPr>
        <a:solidFill>
          <a:srgbClr val="C3E4E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617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Anpassad layout">
    <p:bg>
      <p:bgPr>
        <a:solidFill>
          <a:srgbClr val="C3E4E6"/>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C8FDBDBC-7C8B-BB4F-BC59-961D67265617}"/>
              </a:ext>
            </a:extLst>
          </p:cNvPr>
          <p:cNvPicPr>
            <a:picLocks noChangeAspect="1"/>
          </p:cNvPicPr>
          <p:nvPr userDrawn="1"/>
        </p:nvPicPr>
        <p:blipFill rotWithShape="1">
          <a:blip r:embed="rId2">
            <a:alphaModFix amt="70000"/>
          </a:blip>
          <a:srcRect t="38557" b="11675"/>
          <a:stretch/>
        </p:blipFill>
        <p:spPr>
          <a:xfrm>
            <a:off x="0" y="0"/>
            <a:ext cx="12192000" cy="6858000"/>
          </a:xfrm>
          <a:prstGeom prst="rect">
            <a:avLst/>
          </a:prstGeom>
        </p:spPr>
      </p:pic>
    </p:spTree>
    <p:extLst>
      <p:ext uri="{BB962C8B-B14F-4D97-AF65-F5344CB8AC3E}">
        <p14:creationId xmlns:p14="http://schemas.microsoft.com/office/powerpoint/2010/main" val="11246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42EBCAD-68F1-B44A-BB78-6825A6F0A1FF}"/>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BD3DBFC7-6143-9447-A5D0-D1D88DE59DC1}"/>
              </a:ext>
            </a:extLst>
          </p:cNvPr>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5" name="Platshållare för sidfot 4">
            <a:extLst>
              <a:ext uri="{FF2B5EF4-FFF2-40B4-BE49-F238E27FC236}">
                <a16:creationId xmlns:a16="http://schemas.microsoft.com/office/drawing/2014/main" id="{A3C21C55-BAF3-F84A-AE91-25B30C1F5561}"/>
              </a:ext>
            </a:extLst>
          </p:cNvPr>
          <p:cNvSpPr>
            <a:spLocks noGrp="1"/>
          </p:cNvSpPr>
          <p:nvPr>
            <p:ph type="ftr" sz="quarter" idx="12"/>
          </p:nvPr>
        </p:nvSpPr>
        <p:spPr/>
        <p:txBody>
          <a:bodyPr/>
          <a:lstStyle/>
          <a:p>
            <a:endParaRPr lang="sv-SE" dirty="0"/>
          </a:p>
        </p:txBody>
      </p:sp>
      <p:sp>
        <p:nvSpPr>
          <p:cNvPr id="7" name="Rektangel 6">
            <a:extLst>
              <a:ext uri="{FF2B5EF4-FFF2-40B4-BE49-F238E27FC236}">
                <a16:creationId xmlns:a16="http://schemas.microsoft.com/office/drawing/2014/main" id="{1FB01900-64DE-8743-94B7-93000BC365D6}"/>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9" name="Bildobjekt 8">
            <a:extLst>
              <a:ext uri="{FF2B5EF4-FFF2-40B4-BE49-F238E27FC236}">
                <a16:creationId xmlns:a16="http://schemas.microsoft.com/office/drawing/2014/main" id="{5F4A12F0-3222-024B-87AE-4ED3381357D5}"/>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1524376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hasCustomPrompt="1"/>
          </p:nvPr>
        </p:nvSpPr>
        <p:spPr/>
        <p:txBody>
          <a:bodyPr/>
          <a:lstStyle>
            <a:lvl1pPr>
              <a:defRPr b="0" i="0">
                <a:latin typeface="Arial" panose="020B0604020202020204" pitchFamily="34" charset="0"/>
              </a:defRPr>
            </a:lvl1pPr>
            <a:lvl2pPr>
              <a:defRPr b="0" i="0">
                <a:latin typeface="Arial" panose="020B0604020202020204" pitchFamily="34" charset="0"/>
              </a:defRPr>
            </a:lvl2pPr>
          </a:lstStyle>
          <a:p>
            <a:pPr lvl="0"/>
            <a:r>
              <a:rPr lang="sv-SE" dirty="0"/>
              <a:t>Nivå 1</a:t>
            </a:r>
          </a:p>
          <a:p>
            <a:pPr lvl="1"/>
            <a:r>
              <a:rPr lang="sv-SE" dirty="0"/>
              <a:t>Nivå 2</a:t>
            </a:r>
          </a:p>
        </p:txBody>
      </p:sp>
      <p:sp>
        <p:nvSpPr>
          <p:cNvPr id="4" name="Date Placeholder 3"/>
          <p:cNvSpPr>
            <a:spLocks noGrp="1"/>
          </p:cNvSpPr>
          <p:nvPr>
            <p:ph type="dt" sz="half" idx="10"/>
          </p:nvPr>
        </p:nvSpPr>
        <p:spPr/>
        <p:txBody>
          <a:bodyPr/>
          <a:lstStyle/>
          <a:p>
            <a:fld id="{AD2BC133-51DD-1041-93AA-999F983FB177}" type="datetimeFigureOut">
              <a:rPr lang="sv-SE" smtClean="0"/>
              <a:t>2020-07-01</a:t>
            </a:fld>
            <a:endParaRPr lang="sv-SE"/>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A2C477AB-48D9-9149-B5D2-3F29F618B55F}"/>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9" name="Bildobjekt 8">
            <a:extLst>
              <a:ext uri="{FF2B5EF4-FFF2-40B4-BE49-F238E27FC236}">
                <a16:creationId xmlns:a16="http://schemas.microsoft.com/office/drawing/2014/main" id="{C3224CA1-EAE8-8842-A59E-4ECEFCDFAD36}"/>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291406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lvl2pPr marL="457200" indent="0">
              <a:buNone/>
              <a:defRPr/>
            </a:lvl2pPr>
          </a:lstStyle>
          <a:p>
            <a:pPr lvl="0"/>
            <a:r>
              <a:rPr lang="sv-SE"/>
              <a:t>Klicka här för att ändra format på bakgrundstexten</a:t>
            </a:r>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sv-SE" dirty="0"/>
          </a:p>
        </p:txBody>
      </p:sp>
      <p:sp>
        <p:nvSpPr>
          <p:cNvPr id="9" name="Rektangel 8">
            <a:extLst>
              <a:ext uri="{FF2B5EF4-FFF2-40B4-BE49-F238E27FC236}">
                <a16:creationId xmlns:a16="http://schemas.microsoft.com/office/drawing/2014/main" id="{34693060-7D63-254F-972A-1195F25E4CA4}"/>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10" name="Bildobjekt 9">
            <a:extLst>
              <a:ext uri="{FF2B5EF4-FFF2-40B4-BE49-F238E27FC236}">
                <a16:creationId xmlns:a16="http://schemas.microsoft.com/office/drawing/2014/main" id="{58A45379-4B23-AA47-A437-959DFCCB639F}"/>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2121446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4D9990-0FFE-E14C-BDD8-88BC2162BA65}"/>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39CAE19D-5FC2-084A-B122-C7E3F6EE598E}"/>
              </a:ext>
            </a:extLst>
          </p:cNvPr>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5" name="Platshållare för sidfot 4">
            <a:extLst>
              <a:ext uri="{FF2B5EF4-FFF2-40B4-BE49-F238E27FC236}">
                <a16:creationId xmlns:a16="http://schemas.microsoft.com/office/drawing/2014/main" id="{75FF6582-0903-834C-B942-79756C1DE7C5}"/>
              </a:ext>
            </a:extLst>
          </p:cNvPr>
          <p:cNvSpPr>
            <a:spLocks noGrp="1"/>
          </p:cNvSpPr>
          <p:nvPr>
            <p:ph type="ftr" sz="quarter" idx="12"/>
          </p:nvPr>
        </p:nvSpPr>
        <p:spPr/>
        <p:txBody>
          <a:bodyPr/>
          <a:lstStyle/>
          <a:p>
            <a:endParaRPr lang="sv-SE" dirty="0"/>
          </a:p>
        </p:txBody>
      </p:sp>
      <p:sp>
        <p:nvSpPr>
          <p:cNvPr id="8" name="Rektangel 7">
            <a:extLst>
              <a:ext uri="{FF2B5EF4-FFF2-40B4-BE49-F238E27FC236}">
                <a16:creationId xmlns:a16="http://schemas.microsoft.com/office/drawing/2014/main" id="{908E9D10-EF37-454D-8CAC-C222B6A6445B}"/>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9" name="Bildobjekt 8">
            <a:extLst>
              <a:ext uri="{FF2B5EF4-FFF2-40B4-BE49-F238E27FC236}">
                <a16:creationId xmlns:a16="http://schemas.microsoft.com/office/drawing/2014/main" id="{141D5D5B-5C6F-484E-AFE6-3609D3D4F25D}"/>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280458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sv-SE" dirty="0"/>
          </a:p>
        </p:txBody>
      </p:sp>
      <p:sp>
        <p:nvSpPr>
          <p:cNvPr id="5" name="Rektangel 4">
            <a:extLst>
              <a:ext uri="{FF2B5EF4-FFF2-40B4-BE49-F238E27FC236}">
                <a16:creationId xmlns:a16="http://schemas.microsoft.com/office/drawing/2014/main" id="{4DD3B6DB-6AE9-1E4D-B375-9E7F371F2BFF}"/>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Tree>
    <p:extLst>
      <p:ext uri="{BB962C8B-B14F-4D97-AF65-F5344CB8AC3E}">
        <p14:creationId xmlns:p14="http://schemas.microsoft.com/office/powerpoint/2010/main" val="725673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npassad layout">
    <p:bg>
      <p:bgPr>
        <a:solidFill>
          <a:srgbClr val="D5E8CB"/>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771029F9-6505-0A40-A69B-9A9E5C7270DE}"/>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190723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Anpassad layout">
    <p:bg>
      <p:bgPr>
        <a:solidFill>
          <a:srgbClr val="D5E8CB"/>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69B0B51E-5DA3-0A4E-AD9D-9CA0A48322FA}"/>
              </a:ext>
            </a:extLst>
          </p:cNvPr>
          <p:cNvPicPr>
            <a:picLocks/>
          </p:cNvPicPr>
          <p:nvPr userDrawn="1"/>
        </p:nvPicPr>
        <p:blipFill rotWithShape="1">
          <a:blip r:embed="rId2"/>
          <a:srcRect l="4" t="7073" r="296" b="12637"/>
          <a:stretch/>
        </p:blipFill>
        <p:spPr>
          <a:xfrm>
            <a:off x="25007" y="0"/>
            <a:ext cx="12166993" cy="6858000"/>
          </a:xfrm>
          <a:prstGeom prst="rect">
            <a:avLst/>
          </a:prstGeom>
          <a:noFill/>
        </p:spPr>
      </p:pic>
      <p:sp>
        <p:nvSpPr>
          <p:cNvPr id="3" name="Rubrik 2">
            <a:extLst>
              <a:ext uri="{FF2B5EF4-FFF2-40B4-BE49-F238E27FC236}">
                <a16:creationId xmlns:a16="http://schemas.microsoft.com/office/drawing/2014/main" id="{1F9D1054-AA8C-F64C-B10A-1289C54DD329}"/>
              </a:ext>
            </a:extLst>
          </p:cNvPr>
          <p:cNvSpPr>
            <a:spLocks noGrp="1"/>
          </p:cNvSpPr>
          <p:nvPr>
            <p:ph type="title"/>
          </p:nvPr>
        </p:nvSpPr>
        <p:spPr>
          <a:xfrm>
            <a:off x="1055440" y="2852936"/>
            <a:ext cx="8814732" cy="576064"/>
          </a:xfrm>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1943208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Anpassad layout">
    <p:bg>
      <p:bgPr>
        <a:solidFill>
          <a:srgbClr val="D5E8CB"/>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AEBD943-E7A4-AD47-B866-64A0C954D9E3}"/>
              </a:ext>
            </a:extLst>
          </p:cNvPr>
          <p:cNvPicPr>
            <a:picLocks/>
          </p:cNvPicPr>
          <p:nvPr userDrawn="1"/>
        </p:nvPicPr>
        <p:blipFill rotWithShape="1">
          <a:blip r:embed="rId2"/>
          <a:srcRect l="4" t="7073" r="296" b="12637"/>
          <a:stretch/>
        </p:blipFill>
        <p:spPr>
          <a:xfrm>
            <a:off x="0" y="0"/>
            <a:ext cx="12166993" cy="6858000"/>
          </a:xfrm>
          <a:prstGeom prst="rect">
            <a:avLst/>
          </a:prstGeom>
          <a:noFill/>
        </p:spPr>
      </p:pic>
      <p:sp>
        <p:nvSpPr>
          <p:cNvPr id="3" name="Rubrik 2">
            <a:extLst>
              <a:ext uri="{FF2B5EF4-FFF2-40B4-BE49-F238E27FC236}">
                <a16:creationId xmlns:a16="http://schemas.microsoft.com/office/drawing/2014/main" id="{1F9D1054-AA8C-F64C-B10A-1289C54DD329}"/>
              </a:ext>
            </a:extLst>
          </p:cNvPr>
          <p:cNvSpPr>
            <a:spLocks noGrp="1"/>
          </p:cNvSpPr>
          <p:nvPr>
            <p:ph type="title" hasCustomPrompt="1"/>
          </p:nvPr>
        </p:nvSpPr>
        <p:spPr>
          <a:xfrm>
            <a:off x="1000736" y="2898397"/>
            <a:ext cx="10190527" cy="633676"/>
          </a:xfrm>
        </p:spPr>
        <p:txBody>
          <a:bodyPr vert="horz" lIns="91440" tIns="45720" rIns="91440" bIns="45720" rtlCol="0" anchor="ctr">
            <a:noAutofit/>
          </a:bodyPr>
          <a:lstStyle>
            <a:lvl1pPr>
              <a:defRPr lang="sv-SE" sz="2200" dirty="0"/>
            </a:lvl1pPr>
          </a:lstStyle>
          <a:p>
            <a:pPr lvl="0" algn="ctr"/>
            <a:r>
              <a:rPr lang="sv-SE" dirty="0"/>
              <a:t>Undersökningar som leder till utveckling!</a:t>
            </a:r>
          </a:p>
        </p:txBody>
      </p:sp>
      <p:sp>
        <p:nvSpPr>
          <p:cNvPr id="5" name="Rektangel 4">
            <a:extLst>
              <a:ext uri="{FF2B5EF4-FFF2-40B4-BE49-F238E27FC236}">
                <a16:creationId xmlns:a16="http://schemas.microsoft.com/office/drawing/2014/main" id="{E4DC6D67-E0F6-154F-8407-A7F1F6F74F1D}"/>
              </a:ext>
            </a:extLst>
          </p:cNvPr>
          <p:cNvSpPr/>
          <p:nvPr userDrawn="1"/>
        </p:nvSpPr>
        <p:spPr>
          <a:xfrm>
            <a:off x="9947220" y="6430469"/>
            <a:ext cx="1608133" cy="261610"/>
          </a:xfrm>
          <a:prstGeom prst="rect">
            <a:avLst/>
          </a:prstGeom>
        </p:spPr>
        <p:txBody>
          <a:bodyPr wrap="none">
            <a:spAutoFit/>
          </a:bodyPr>
          <a:lstStyle/>
          <a:p>
            <a:pPr lvl="0" algn="ctr"/>
            <a:r>
              <a:rPr lang="sv-SE" sz="1100" b="0" i="0" dirty="0" err="1">
                <a:solidFill>
                  <a:schemeClr val="bg1"/>
                </a:solidFill>
                <a:effectLst/>
                <a:latin typeface="Arial" panose="020B0604020202020204" pitchFamily="34" charset="0"/>
              </a:rPr>
              <a:t>www.enkatfabriken.se</a:t>
            </a:r>
            <a:endParaRPr lang="sv-SE" sz="1100" b="0" i="0" dirty="0">
              <a:solidFill>
                <a:schemeClr val="bg1"/>
              </a:solidFill>
              <a:effectLst/>
              <a:latin typeface="Arial" panose="020B0604020202020204" pitchFamily="34" charset="0"/>
            </a:endParaRPr>
          </a:p>
        </p:txBody>
      </p:sp>
      <p:pic>
        <p:nvPicPr>
          <p:cNvPr id="9" name="Bildobjekt 8">
            <a:extLst>
              <a:ext uri="{FF2B5EF4-FFF2-40B4-BE49-F238E27FC236}">
                <a16:creationId xmlns:a16="http://schemas.microsoft.com/office/drawing/2014/main" id="{E07032D3-0047-3C44-8AAD-0A28E0253BCC}"/>
              </a:ext>
            </a:extLst>
          </p:cNvPr>
          <p:cNvPicPr>
            <a:picLocks noChangeAspect="1"/>
          </p:cNvPicPr>
          <p:nvPr userDrawn="1"/>
        </p:nvPicPr>
        <p:blipFill>
          <a:blip r:embed="rId3"/>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170897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1057013"/>
            <a:ext cx="8814732" cy="633676"/>
          </a:xfrm>
          <a:prstGeom prst="rect">
            <a:avLst/>
          </a:prstGeom>
        </p:spPr>
        <p:txBody>
          <a:bodyPr vert="horz" lIns="91440" tIns="45720" rIns="91440" bIns="45720" rtlCol="0" anchor="ctr">
            <a:noAutofit/>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838201" y="1825625"/>
            <a:ext cx="7438937" cy="4351338"/>
          </a:xfrm>
          <a:prstGeom prst="rect">
            <a:avLst/>
          </a:prstGeom>
        </p:spPr>
        <p:txBody>
          <a:bodyPr vert="horz" lIns="91440" tIns="45720" rIns="91440" bIns="45720" rtlCol="0">
            <a:normAutofit/>
          </a:bodyPr>
          <a:lstStyle/>
          <a:p>
            <a:pPr lvl="0"/>
            <a:r>
              <a:rPr lang="sv-SE" dirty="0"/>
              <a:t>Redigera format för bakgrundstext
Nivå två
Nivå tre
Nivå fyra
Nivå fem</a:t>
            </a:r>
          </a:p>
          <a:p>
            <a:pPr lvl="1"/>
            <a:r>
              <a:rPr lang="en-US" dirty="0" err="1"/>
              <a:t>Nivå</a:t>
            </a:r>
            <a:r>
              <a:rPr lang="en-US" dirty="0"/>
              <a:t> 6</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000" b="0" i="0">
                <a:solidFill>
                  <a:schemeClr val="bg1"/>
                </a:solidFill>
                <a:latin typeface="Arial" panose="020B0604020202020204" pitchFamily="34" charset="0"/>
              </a:defRPr>
            </a:lvl1pPr>
          </a:lstStyle>
          <a:p>
            <a:fld id="{AD2BC133-51DD-1041-93AA-999F983FB177}" type="datetimeFigureOut">
              <a:rPr lang="sv-SE" smtClean="0"/>
              <a:pPr/>
              <a:t>2020-07-01</a:t>
            </a:fld>
            <a:endParaRPr lang="sv-SE" dirty="0"/>
          </a:p>
        </p:txBody>
      </p:sp>
      <p:sp>
        <p:nvSpPr>
          <p:cNvPr id="9" name="Platshållare för sidfot 8">
            <a:extLst>
              <a:ext uri="{FF2B5EF4-FFF2-40B4-BE49-F238E27FC236}">
                <a16:creationId xmlns:a16="http://schemas.microsoft.com/office/drawing/2014/main" id="{BD587434-BDCD-D341-BCAF-694574BA15AC}"/>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000" b="0" i="0">
                <a:solidFill>
                  <a:schemeClr val="bg1"/>
                </a:solidFill>
                <a:latin typeface="Arial" panose="020B0604020202020204" pitchFamily="34" charset="0"/>
              </a:defRPr>
            </a:lvl1pPr>
          </a:lstStyle>
          <a:p>
            <a:endParaRPr lang="sv-SE" dirty="0"/>
          </a:p>
        </p:txBody>
      </p:sp>
    </p:spTree>
    <p:extLst>
      <p:ext uri="{BB962C8B-B14F-4D97-AF65-F5344CB8AC3E}">
        <p14:creationId xmlns:p14="http://schemas.microsoft.com/office/powerpoint/2010/main" val="441919567"/>
      </p:ext>
    </p:extLst>
  </p:cSld>
  <p:clrMap bg1="dk1" tx1="lt1" bg2="dk2" tx2="lt2" accent1="accent1" accent2="accent2" accent3="accent3" accent4="accent4" accent5="accent5" accent6="accent6" hlink="hlink" folHlink="folHlink"/>
  <p:sldLayoutIdLst>
    <p:sldLayoutId id="2147483805" r:id="rId1"/>
    <p:sldLayoutId id="2147483817" r:id="rId2"/>
    <p:sldLayoutId id="2147483806" r:id="rId3"/>
    <p:sldLayoutId id="2147483808" r:id="rId4"/>
    <p:sldLayoutId id="2147483816" r:id="rId5"/>
    <p:sldLayoutId id="2147483811" r:id="rId6"/>
    <p:sldLayoutId id="2147483818" r:id="rId7"/>
    <p:sldLayoutId id="2147483821" r:id="rId8"/>
    <p:sldLayoutId id="2147483823" r:id="rId9"/>
    <p:sldLayoutId id="2147483820" r:id="rId10"/>
    <p:sldLayoutId id="2147483822" r:id="rId11"/>
  </p:sldLayoutIdLst>
  <p:txStyles>
    <p:title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b="0" i="0" kern="1200">
          <a:solidFill>
            <a:schemeClr val="bg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b="0" i="0" kern="1200">
          <a:solidFill>
            <a:schemeClr val="bg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02858761-2318-6B49-B786-D95550EDF543}"/>
              </a:ext>
            </a:extLst>
          </p:cNvPr>
          <p:cNvSpPr>
            <a:spLocks noGrp="1"/>
          </p:cNvSpPr>
          <p:nvPr>
            <p:ph type="subTitle" idx="4294967295"/>
          </p:nvPr>
        </p:nvSpPr>
        <p:spPr>
          <a:xfrm>
            <a:off x="2148509" y="3463618"/>
            <a:ext cx="9144000" cy="534987"/>
          </a:xfrm>
        </p:spPr>
        <p:txBody>
          <a:bodyPr>
            <a:normAutofit/>
          </a:bodyPr>
          <a:lstStyle/>
          <a:p>
            <a:pPr marL="0" indent="0">
              <a:buNone/>
            </a:pPr>
            <a:r>
              <a:rPr lang="sv-SE" sz="1800" b="1" dirty="0"/>
              <a:t>Undersökning Corona och marknadshyror</a:t>
            </a:r>
          </a:p>
        </p:txBody>
      </p:sp>
      <p:sp>
        <p:nvSpPr>
          <p:cNvPr id="2" name="Rubrik 1">
            <a:extLst>
              <a:ext uri="{FF2B5EF4-FFF2-40B4-BE49-F238E27FC236}">
                <a16:creationId xmlns:a16="http://schemas.microsoft.com/office/drawing/2014/main" id="{2F063E21-65CD-7B48-88A4-990A53214E67}"/>
              </a:ext>
            </a:extLst>
          </p:cNvPr>
          <p:cNvSpPr>
            <a:spLocks noGrp="1"/>
          </p:cNvSpPr>
          <p:nvPr>
            <p:ph type="ctrTitle"/>
          </p:nvPr>
        </p:nvSpPr>
        <p:spPr>
          <a:xfrm>
            <a:off x="2114952" y="2804074"/>
            <a:ext cx="9124950" cy="682332"/>
          </a:xfrm>
        </p:spPr>
        <p:txBody>
          <a:bodyPr>
            <a:noAutofit/>
          </a:bodyPr>
          <a:lstStyle/>
          <a:p>
            <a:pPr algn="l"/>
            <a:r>
              <a:rPr lang="sv-SE" sz="4800" dirty="0">
                <a:latin typeface="Arial Black" panose="020B0604020202020204" pitchFamily="34" charset="0"/>
                <a:ea typeface="Brush Script MT" panose="03060802040406070304" pitchFamily="66" charset="-122"/>
                <a:cs typeface="Brush Script MT" panose="03060802040406070304" pitchFamily="66" charset="-122"/>
              </a:rPr>
              <a:t>Hyresgästföreningen</a:t>
            </a:r>
          </a:p>
        </p:txBody>
      </p:sp>
      <p:sp>
        <p:nvSpPr>
          <p:cNvPr id="6" name="Underrubrik 2">
            <a:extLst>
              <a:ext uri="{FF2B5EF4-FFF2-40B4-BE49-F238E27FC236}">
                <a16:creationId xmlns:a16="http://schemas.microsoft.com/office/drawing/2014/main" id="{FB6BA7A2-979C-C344-918D-DF00D77C8D46}"/>
              </a:ext>
            </a:extLst>
          </p:cNvPr>
          <p:cNvSpPr txBox="1">
            <a:spLocks/>
          </p:cNvSpPr>
          <p:nvPr/>
        </p:nvSpPr>
        <p:spPr>
          <a:xfrm>
            <a:off x="2148511" y="3862259"/>
            <a:ext cx="9143999" cy="70160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v-SE" sz="1400" dirty="0">
                <a:solidFill>
                  <a:schemeClr val="bg1"/>
                </a:solidFill>
                <a:latin typeface="Arial" panose="020B0604020202020204" pitchFamily="34" charset="0"/>
              </a:rPr>
              <a:t>Resultat vecka 18-23</a:t>
            </a:r>
          </a:p>
        </p:txBody>
      </p:sp>
      <p:pic>
        <p:nvPicPr>
          <p:cNvPr id="5" name="Bildobjekt 4">
            <a:extLst>
              <a:ext uri="{FF2B5EF4-FFF2-40B4-BE49-F238E27FC236}">
                <a16:creationId xmlns:a16="http://schemas.microsoft.com/office/drawing/2014/main" id="{090EC02E-5612-E24A-B704-948AFE5B1D04}"/>
              </a:ext>
            </a:extLst>
          </p:cNvPr>
          <p:cNvPicPr>
            <a:picLocks noChangeAspect="1"/>
          </p:cNvPicPr>
          <p:nvPr/>
        </p:nvPicPr>
        <p:blipFill>
          <a:blip r:embed="rId3"/>
          <a:stretch>
            <a:fillRect/>
          </a:stretch>
        </p:blipFill>
        <p:spPr>
          <a:xfrm>
            <a:off x="5588000" y="5517232"/>
            <a:ext cx="1016000" cy="939800"/>
          </a:xfrm>
          <a:prstGeom prst="rect">
            <a:avLst/>
          </a:prstGeom>
        </p:spPr>
      </p:pic>
    </p:spTree>
    <p:extLst>
      <p:ext uri="{BB962C8B-B14F-4D97-AF65-F5344CB8AC3E}">
        <p14:creationId xmlns:p14="http://schemas.microsoft.com/office/powerpoint/2010/main" val="1784629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hittills fått minskade inkomster eller en försvagad privatekonomi på grund av </a:t>
            </a:r>
            <a:r>
              <a:rPr lang="sv-SE" dirty="0" err="1"/>
              <a:t>coronapandemin</a:t>
            </a:r>
            <a:r>
              <a:rPr lang="sv-SE" dirty="0"/>
              <a:t>?</a:t>
            </a:r>
            <a:endParaRPr lang="sv-SE" dirty="0">
              <a:solidFill>
                <a:schemeClr val="bg1"/>
              </a:solidFill>
            </a:endParaRPr>
          </a:p>
        </p:txBody>
      </p:sp>
      <p:graphicFrame>
        <p:nvGraphicFramePr>
          <p:cNvPr id="4" name="Tabell 3">
            <a:extLst>
              <a:ext uri="{FF2B5EF4-FFF2-40B4-BE49-F238E27FC236}">
                <a16:creationId xmlns:a16="http://schemas.microsoft.com/office/drawing/2014/main" id="{7DF2021B-71F4-7140-A40F-943CFAAFC914}"/>
              </a:ext>
            </a:extLst>
          </p:cNvPr>
          <p:cNvGraphicFramePr>
            <a:graphicFrameLocks noGrp="1"/>
          </p:cNvGraphicFramePr>
          <p:nvPr>
            <p:extLst>
              <p:ext uri="{D42A27DB-BD31-4B8C-83A1-F6EECF244321}">
                <p14:modId xmlns:p14="http://schemas.microsoft.com/office/powerpoint/2010/main" val="2568112023"/>
              </p:ext>
            </p:extLst>
          </p:nvPr>
        </p:nvGraphicFramePr>
        <p:xfrm>
          <a:off x="1492206" y="2708920"/>
          <a:ext cx="7311479" cy="1854200"/>
        </p:xfrm>
        <a:graphic>
          <a:graphicData uri="http://schemas.openxmlformats.org/drawingml/2006/table">
            <a:tbl>
              <a:tblPr firstRow="1" bandRow="1">
                <a:tableStyleId>{91EBBBCC-DAD2-459C-BE2E-F6DE35CF9A28}</a:tableStyleId>
              </a:tblPr>
              <a:tblGrid>
                <a:gridCol w="3165475">
                  <a:extLst>
                    <a:ext uri="{9D8B030D-6E8A-4147-A177-3AD203B41FA5}">
                      <a16:colId xmlns:a16="http://schemas.microsoft.com/office/drawing/2014/main" val="1506556507"/>
                    </a:ext>
                  </a:extLst>
                </a:gridCol>
                <a:gridCol w="825500">
                  <a:extLst>
                    <a:ext uri="{9D8B030D-6E8A-4147-A177-3AD203B41FA5}">
                      <a16:colId xmlns:a16="http://schemas.microsoft.com/office/drawing/2014/main" val="1259248435"/>
                    </a:ext>
                  </a:extLst>
                </a:gridCol>
                <a:gridCol w="756835">
                  <a:extLst>
                    <a:ext uri="{9D8B030D-6E8A-4147-A177-3AD203B41FA5}">
                      <a16:colId xmlns:a16="http://schemas.microsoft.com/office/drawing/2014/main" val="2453859340"/>
                    </a:ext>
                  </a:extLst>
                </a:gridCol>
                <a:gridCol w="907485">
                  <a:extLst>
                    <a:ext uri="{9D8B030D-6E8A-4147-A177-3AD203B41FA5}">
                      <a16:colId xmlns:a16="http://schemas.microsoft.com/office/drawing/2014/main" val="880965323"/>
                    </a:ext>
                  </a:extLst>
                </a:gridCol>
                <a:gridCol w="1656184">
                  <a:extLst>
                    <a:ext uri="{9D8B030D-6E8A-4147-A177-3AD203B41FA5}">
                      <a16:colId xmlns:a16="http://schemas.microsoft.com/office/drawing/2014/main" val="2886545701"/>
                    </a:ext>
                  </a:extLst>
                </a:gridCol>
              </a:tblGrid>
              <a:tr h="370840">
                <a:tc>
                  <a:txBody>
                    <a:bodyPr/>
                    <a:lstStyle/>
                    <a:p>
                      <a:pPr algn="ctr" fontAlgn="ctr"/>
                      <a:r>
                        <a:rPr lang="sv-SE" sz="1100" u="none" strike="noStrike" dirty="0">
                          <a:effectLst/>
                        </a:rPr>
                        <a:t> </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Under 30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30-44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45-59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60 år eller äldre</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33205020"/>
                  </a:ext>
                </a:extLst>
              </a:tr>
              <a:tr h="370840">
                <a:tc>
                  <a:txBody>
                    <a:bodyPr/>
                    <a:lstStyle/>
                    <a:p>
                      <a:pPr algn="ctr" fontAlgn="ctr"/>
                      <a:r>
                        <a:rPr lang="sv-SE" sz="1050" b="0" i="0" u="none" strike="noStrike">
                          <a:solidFill>
                            <a:srgbClr val="000000"/>
                          </a:solidFill>
                          <a:effectLst/>
                          <a:latin typeface="Arial" panose="020B0604020202020204" pitchFamily="34" charset="0"/>
                        </a:rPr>
                        <a:t>Ja, min privatekonomi har påverkats mycket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a:t>
                      </a:r>
                    </a:p>
                  </a:txBody>
                  <a:tcPr marL="9525" marR="9525" marT="9525" marB="0" anchor="ctr"/>
                </a:tc>
                <a:extLst>
                  <a:ext uri="{0D108BD9-81ED-4DB2-BD59-A6C34878D82A}">
                    <a16:rowId xmlns:a16="http://schemas.microsoft.com/office/drawing/2014/main" val="649434971"/>
                  </a:ext>
                </a:extLst>
              </a:tr>
              <a:tr h="370840">
                <a:tc>
                  <a:txBody>
                    <a:bodyPr/>
                    <a:lstStyle/>
                    <a:p>
                      <a:pPr algn="ctr" fontAlgn="ctr"/>
                      <a:r>
                        <a:rPr lang="sv-SE" sz="1050" b="0" i="0" u="none" strike="noStrike">
                          <a:solidFill>
                            <a:srgbClr val="000000"/>
                          </a:solidFill>
                          <a:effectLst/>
                          <a:latin typeface="Arial" panose="020B0604020202020204" pitchFamily="34" charset="0"/>
                        </a:rPr>
                        <a:t>Ja, min privatekonomi har påverkats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1574380420"/>
                  </a:ext>
                </a:extLst>
              </a:tr>
              <a:tr h="370840">
                <a:tc>
                  <a:txBody>
                    <a:bodyPr/>
                    <a:lstStyle/>
                    <a:p>
                      <a:pPr algn="ctr" fontAlgn="ctr"/>
                      <a:r>
                        <a:rPr lang="sv-SE" sz="1050" b="0" i="0" u="none" strike="noStrike">
                          <a:solidFill>
                            <a:srgbClr val="000000"/>
                          </a:solidFill>
                          <a:effectLst/>
                          <a:latin typeface="Arial" panose="020B0604020202020204" pitchFamily="34" charset="0"/>
                        </a:rPr>
                        <a:t>Nej, min privatekonomi har inte påverkats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78%</a:t>
                      </a:r>
                    </a:p>
                  </a:txBody>
                  <a:tcPr marL="9525" marR="9525" marT="9525" marB="0" anchor="ctr"/>
                </a:tc>
                <a:extLst>
                  <a:ext uri="{0D108BD9-81ED-4DB2-BD59-A6C34878D82A}">
                    <a16:rowId xmlns:a16="http://schemas.microsoft.com/office/drawing/2014/main" val="1741945115"/>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216</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266</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267</a:t>
                      </a:r>
                    </a:p>
                  </a:txBody>
                  <a:tcPr marL="9525" marR="9525" marT="9525" marB="0" anchor="ctr"/>
                </a:tc>
                <a:tc>
                  <a:txBody>
                    <a:bodyPr/>
                    <a:lstStyle/>
                    <a:p>
                      <a:pPr algn="ctr" fontAlgn="ctr"/>
                      <a:r>
                        <a:rPr lang="sv-SE" sz="1100" b="1" i="0" u="none" strike="noStrike" dirty="0">
                          <a:solidFill>
                            <a:srgbClr val="000000"/>
                          </a:solidFill>
                          <a:effectLst/>
                          <a:latin typeface="Arial" panose="020B0604020202020204" pitchFamily="34" charset="0"/>
                        </a:rPr>
                        <a:t>246</a:t>
                      </a:r>
                    </a:p>
                  </a:txBody>
                  <a:tcPr marL="9525" marR="9525" marT="9525" marB="0" anchor="ctr"/>
                </a:tc>
                <a:extLst>
                  <a:ext uri="{0D108BD9-81ED-4DB2-BD59-A6C34878D82A}">
                    <a16:rowId xmlns:a16="http://schemas.microsoft.com/office/drawing/2014/main" val="3231842410"/>
                  </a:ext>
                </a:extLst>
              </a:tr>
            </a:tbl>
          </a:graphicData>
        </a:graphic>
      </p:graphicFrame>
    </p:spTree>
    <p:extLst>
      <p:ext uri="{BB962C8B-B14F-4D97-AF65-F5344CB8AC3E}">
        <p14:creationId xmlns:p14="http://schemas.microsoft.com/office/powerpoint/2010/main" val="1035412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hittills fått minskade inkomster eller en försvagad privatekonomi på grund av </a:t>
            </a:r>
            <a:r>
              <a:rPr lang="sv-SE" dirty="0" err="1"/>
              <a:t>coronapandemin</a:t>
            </a:r>
            <a:r>
              <a:rPr lang="sv-SE" dirty="0"/>
              <a:t>?</a:t>
            </a:r>
            <a:endParaRPr lang="sv-SE" dirty="0">
              <a:solidFill>
                <a:schemeClr val="bg1"/>
              </a:solidFill>
            </a:endParaRPr>
          </a:p>
        </p:txBody>
      </p:sp>
      <p:graphicFrame>
        <p:nvGraphicFramePr>
          <p:cNvPr id="3" name="Tabell 2">
            <a:extLst>
              <a:ext uri="{FF2B5EF4-FFF2-40B4-BE49-F238E27FC236}">
                <a16:creationId xmlns:a16="http://schemas.microsoft.com/office/drawing/2014/main" id="{67157E1F-2721-3F40-9244-F3D366A893D2}"/>
              </a:ext>
            </a:extLst>
          </p:cNvPr>
          <p:cNvGraphicFramePr>
            <a:graphicFrameLocks noGrp="1"/>
          </p:cNvGraphicFramePr>
          <p:nvPr>
            <p:extLst>
              <p:ext uri="{D42A27DB-BD31-4B8C-83A1-F6EECF244321}">
                <p14:modId xmlns:p14="http://schemas.microsoft.com/office/powerpoint/2010/main" val="2961696782"/>
              </p:ext>
            </p:extLst>
          </p:nvPr>
        </p:nvGraphicFramePr>
        <p:xfrm>
          <a:off x="838201" y="2924944"/>
          <a:ext cx="9667875" cy="1854200"/>
        </p:xfrm>
        <a:graphic>
          <a:graphicData uri="http://schemas.openxmlformats.org/drawingml/2006/table">
            <a:tbl>
              <a:tblPr firstRow="1" bandRow="1">
                <a:tableStyleId>{91EBBBCC-DAD2-459C-BE2E-F6DE35CF9A28}</a:tableStyleId>
              </a:tblPr>
              <a:tblGrid>
                <a:gridCol w="3165475">
                  <a:extLst>
                    <a:ext uri="{9D8B030D-6E8A-4147-A177-3AD203B41FA5}">
                      <a16:colId xmlns:a16="http://schemas.microsoft.com/office/drawing/2014/main" val="1719352164"/>
                    </a:ext>
                  </a:extLst>
                </a:gridCol>
                <a:gridCol w="1625600">
                  <a:extLst>
                    <a:ext uri="{9D8B030D-6E8A-4147-A177-3AD203B41FA5}">
                      <a16:colId xmlns:a16="http://schemas.microsoft.com/office/drawing/2014/main" val="2158087372"/>
                    </a:ext>
                  </a:extLst>
                </a:gridCol>
                <a:gridCol w="1625600">
                  <a:extLst>
                    <a:ext uri="{9D8B030D-6E8A-4147-A177-3AD203B41FA5}">
                      <a16:colId xmlns:a16="http://schemas.microsoft.com/office/drawing/2014/main" val="1593782749"/>
                    </a:ext>
                  </a:extLst>
                </a:gridCol>
                <a:gridCol w="1625600">
                  <a:extLst>
                    <a:ext uri="{9D8B030D-6E8A-4147-A177-3AD203B41FA5}">
                      <a16:colId xmlns:a16="http://schemas.microsoft.com/office/drawing/2014/main" val="4117986924"/>
                    </a:ext>
                  </a:extLst>
                </a:gridCol>
                <a:gridCol w="1625600">
                  <a:extLst>
                    <a:ext uri="{9D8B030D-6E8A-4147-A177-3AD203B41FA5}">
                      <a16:colId xmlns:a16="http://schemas.microsoft.com/office/drawing/2014/main" val="3383023796"/>
                    </a:ext>
                  </a:extLst>
                </a:gridCol>
              </a:tblGrid>
              <a:tr h="370840">
                <a:tc>
                  <a:txBody>
                    <a:bodyPr/>
                    <a:lstStyle/>
                    <a:p>
                      <a:pPr algn="l" fontAlgn="b"/>
                      <a:endParaRPr lang="sv-S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sv-SE" sz="1050" u="none" strike="noStrike">
                          <a:effectLst/>
                        </a:rPr>
                        <a:t>Stockholm</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Östra Mellansverige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Sydsverige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Västsverige</a:t>
                      </a:r>
                      <a:endParaRPr lang="sv-SE" sz="105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14488306"/>
                  </a:ext>
                </a:extLst>
              </a:tr>
              <a:tr h="370840">
                <a:tc>
                  <a:txBody>
                    <a:bodyPr/>
                    <a:lstStyle/>
                    <a:p>
                      <a:pPr algn="ctr" fontAlgn="ctr"/>
                      <a:r>
                        <a:rPr lang="sv-SE" sz="1050" b="0" i="0" u="none" strike="noStrike">
                          <a:solidFill>
                            <a:srgbClr val="000000"/>
                          </a:solidFill>
                          <a:effectLst/>
                          <a:latin typeface="Arial" panose="020B0604020202020204" pitchFamily="34" charset="0"/>
                        </a:rPr>
                        <a:t>Ja, min privatekonomi har påverkats mycket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extLst>
                  <a:ext uri="{0D108BD9-81ED-4DB2-BD59-A6C34878D82A}">
                    <a16:rowId xmlns:a16="http://schemas.microsoft.com/office/drawing/2014/main" val="1990029358"/>
                  </a:ext>
                </a:extLst>
              </a:tr>
              <a:tr h="370840">
                <a:tc>
                  <a:txBody>
                    <a:bodyPr/>
                    <a:lstStyle/>
                    <a:p>
                      <a:pPr algn="ctr" fontAlgn="ctr"/>
                      <a:r>
                        <a:rPr lang="sv-SE" sz="1050" b="0" i="0" u="none" strike="noStrike">
                          <a:solidFill>
                            <a:srgbClr val="000000"/>
                          </a:solidFill>
                          <a:effectLst/>
                          <a:latin typeface="Arial" panose="020B0604020202020204" pitchFamily="34" charset="0"/>
                        </a:rPr>
                        <a:t>Ja, min privatekonomi har påverkats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28%</a:t>
                      </a:r>
                    </a:p>
                  </a:txBody>
                  <a:tcPr marL="9525" marR="9525" marT="9525" marB="0" anchor="ctr"/>
                </a:tc>
                <a:extLst>
                  <a:ext uri="{0D108BD9-81ED-4DB2-BD59-A6C34878D82A}">
                    <a16:rowId xmlns:a16="http://schemas.microsoft.com/office/drawing/2014/main" val="2315408489"/>
                  </a:ext>
                </a:extLst>
              </a:tr>
              <a:tr h="370840">
                <a:tc>
                  <a:txBody>
                    <a:bodyPr/>
                    <a:lstStyle/>
                    <a:p>
                      <a:pPr algn="ctr" fontAlgn="ctr"/>
                      <a:r>
                        <a:rPr lang="sv-SE" sz="1050" b="0" i="0" u="none" strike="noStrike">
                          <a:solidFill>
                            <a:srgbClr val="000000"/>
                          </a:solidFill>
                          <a:effectLst/>
                          <a:latin typeface="Arial" panose="020B0604020202020204" pitchFamily="34" charset="0"/>
                        </a:rPr>
                        <a:t>Nej, min privatekonomi har inte påverkats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57%</a:t>
                      </a:r>
                    </a:p>
                  </a:txBody>
                  <a:tcPr marL="9525" marR="9525" marT="9525" marB="0" anchor="ctr"/>
                </a:tc>
                <a:extLst>
                  <a:ext uri="{0D108BD9-81ED-4DB2-BD59-A6C34878D82A}">
                    <a16:rowId xmlns:a16="http://schemas.microsoft.com/office/drawing/2014/main" val="3629516121"/>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292</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169</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152</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193</a:t>
                      </a:r>
                    </a:p>
                  </a:txBody>
                  <a:tcPr marL="9525" marR="9525" marT="9525" marB="0" anchor="ctr"/>
                </a:tc>
                <a:extLst>
                  <a:ext uri="{0D108BD9-81ED-4DB2-BD59-A6C34878D82A}">
                    <a16:rowId xmlns:a16="http://schemas.microsoft.com/office/drawing/2014/main" val="1268342890"/>
                  </a:ext>
                </a:extLst>
              </a:tr>
            </a:tbl>
          </a:graphicData>
        </a:graphic>
      </p:graphicFrame>
    </p:spTree>
    <p:extLst>
      <p:ext uri="{BB962C8B-B14F-4D97-AF65-F5344CB8AC3E}">
        <p14:creationId xmlns:p14="http://schemas.microsoft.com/office/powerpoint/2010/main" val="2995302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hittills fått minskade inkomster eller en försvagad privatekonomi på grund av </a:t>
            </a:r>
            <a:r>
              <a:rPr lang="sv-SE" dirty="0" err="1"/>
              <a:t>coronapandemin</a:t>
            </a:r>
            <a:r>
              <a:rPr lang="sv-SE" dirty="0"/>
              <a:t>?</a:t>
            </a:r>
            <a:endParaRPr lang="sv-SE" dirty="0">
              <a:solidFill>
                <a:schemeClr val="bg1"/>
              </a:solidFill>
            </a:endParaRPr>
          </a:p>
        </p:txBody>
      </p:sp>
      <p:sp>
        <p:nvSpPr>
          <p:cNvPr id="4" name="textruta 3">
            <a:extLst>
              <a:ext uri="{FF2B5EF4-FFF2-40B4-BE49-F238E27FC236}">
                <a16:creationId xmlns:a16="http://schemas.microsoft.com/office/drawing/2014/main" id="{FA655146-CC2F-7D44-A9A8-6CAB7B56A5CC}"/>
              </a:ext>
            </a:extLst>
          </p:cNvPr>
          <p:cNvSpPr txBox="1"/>
          <p:nvPr/>
        </p:nvSpPr>
        <p:spPr>
          <a:xfrm>
            <a:off x="4079776" y="6464610"/>
            <a:ext cx="4733988" cy="307777"/>
          </a:xfrm>
          <a:prstGeom prst="rect">
            <a:avLst/>
          </a:prstGeom>
          <a:noFill/>
        </p:spPr>
        <p:txBody>
          <a:bodyPr wrap="none" rtlCol="0">
            <a:spAutoFit/>
          </a:bodyPr>
          <a:lstStyle/>
          <a:p>
            <a:r>
              <a:rPr lang="sv-SE" sz="700" dirty="0"/>
              <a:t>Hela frågan: Har du hittills fått minskade inkomster eller en försvagad privatekonomi på grund av </a:t>
            </a:r>
            <a:r>
              <a:rPr lang="sv-SE" sz="700" dirty="0" err="1"/>
              <a:t>coronapandemin</a:t>
            </a:r>
            <a:r>
              <a:rPr lang="sv-SE" sz="700" dirty="0"/>
              <a:t> </a:t>
            </a:r>
          </a:p>
          <a:p>
            <a:r>
              <a:rPr lang="sv-SE" sz="700" dirty="0"/>
              <a:t>(genom till exempel uppsägning, permittering, sjukskrivning, VAB eller andra följder av pandemin)?</a:t>
            </a:r>
          </a:p>
        </p:txBody>
      </p:sp>
      <p:sp>
        <p:nvSpPr>
          <p:cNvPr id="9" name="textruta 8">
            <a:extLst>
              <a:ext uri="{FF2B5EF4-FFF2-40B4-BE49-F238E27FC236}">
                <a16:creationId xmlns:a16="http://schemas.microsoft.com/office/drawing/2014/main" id="{5861EBB8-BDE4-134F-BED9-28C60F594DE0}"/>
              </a:ext>
            </a:extLst>
          </p:cNvPr>
          <p:cNvSpPr txBox="1"/>
          <p:nvPr/>
        </p:nvSpPr>
        <p:spPr>
          <a:xfrm>
            <a:off x="756000" y="6480000"/>
            <a:ext cx="3350597" cy="276999"/>
          </a:xfrm>
          <a:prstGeom prst="rect">
            <a:avLst/>
          </a:prstGeom>
          <a:noFill/>
        </p:spPr>
        <p:txBody>
          <a:bodyPr wrap="none" rtlCol="0">
            <a:spAutoFit/>
          </a:bodyPr>
          <a:lstStyle/>
          <a:p>
            <a:r>
              <a:rPr lang="sv-SE" sz="1200" dirty="0"/>
              <a:t>Antal svar vecka 18-19: 441, vecka 20-23: 554</a:t>
            </a:r>
          </a:p>
        </p:txBody>
      </p:sp>
      <p:graphicFrame>
        <p:nvGraphicFramePr>
          <p:cNvPr id="7" name="Diagram 6">
            <a:extLst>
              <a:ext uri="{FF2B5EF4-FFF2-40B4-BE49-F238E27FC236}">
                <a16:creationId xmlns:a16="http://schemas.microsoft.com/office/drawing/2014/main" id="{C94D8950-42BE-5B4E-9826-C4242B22BF71}"/>
              </a:ext>
            </a:extLst>
          </p:cNvPr>
          <p:cNvGraphicFramePr>
            <a:graphicFrameLocks/>
          </p:cNvGraphicFramePr>
          <p:nvPr>
            <p:extLst>
              <p:ext uri="{D42A27DB-BD31-4B8C-83A1-F6EECF244321}">
                <p14:modId xmlns:p14="http://schemas.microsoft.com/office/powerpoint/2010/main" val="3460536895"/>
              </p:ext>
            </p:extLst>
          </p:nvPr>
        </p:nvGraphicFramePr>
        <p:xfrm>
          <a:off x="2185567" y="1988840"/>
          <a:ext cx="6120000" cy="433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5098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a:xfrm>
            <a:off x="838201" y="1057013"/>
            <a:ext cx="10082336" cy="633676"/>
          </a:xfrm>
        </p:spPr>
        <p:txBody>
          <a:bodyPr/>
          <a:lstStyle/>
          <a:p>
            <a:r>
              <a:rPr lang="sv-SE" dirty="0"/>
              <a:t>Känner du oro över att inte kunna klara betala hyran för din bostad på grund av hur du kan komma att påverkas av </a:t>
            </a:r>
            <a:r>
              <a:rPr lang="sv-SE" dirty="0" err="1"/>
              <a:t>coronapandemin</a:t>
            </a:r>
            <a:r>
              <a:rPr lang="sv-SE" dirty="0"/>
              <a:t>?</a:t>
            </a:r>
            <a:endParaRPr lang="sv-SE" dirty="0">
              <a:solidFill>
                <a:schemeClr val="bg1"/>
              </a:solidFill>
            </a:endParaRPr>
          </a:p>
        </p:txBody>
      </p:sp>
      <p:sp>
        <p:nvSpPr>
          <p:cNvPr id="9" name="textruta 8">
            <a:extLst>
              <a:ext uri="{FF2B5EF4-FFF2-40B4-BE49-F238E27FC236}">
                <a16:creationId xmlns:a16="http://schemas.microsoft.com/office/drawing/2014/main" id="{5861EBB8-BDE4-134F-BED9-28C60F594DE0}"/>
              </a:ext>
            </a:extLst>
          </p:cNvPr>
          <p:cNvSpPr txBox="1"/>
          <p:nvPr/>
        </p:nvSpPr>
        <p:spPr>
          <a:xfrm>
            <a:off x="756000" y="6480000"/>
            <a:ext cx="1298753" cy="276999"/>
          </a:xfrm>
          <a:prstGeom prst="rect">
            <a:avLst/>
          </a:prstGeom>
          <a:noFill/>
        </p:spPr>
        <p:txBody>
          <a:bodyPr wrap="none" rtlCol="0">
            <a:spAutoFit/>
          </a:bodyPr>
          <a:lstStyle/>
          <a:p>
            <a:r>
              <a:rPr lang="sv-SE" sz="1200" dirty="0"/>
              <a:t>Antal svar = 997</a:t>
            </a:r>
          </a:p>
        </p:txBody>
      </p:sp>
      <p:graphicFrame>
        <p:nvGraphicFramePr>
          <p:cNvPr id="5" name="Diagram 4">
            <a:extLst>
              <a:ext uri="{FF2B5EF4-FFF2-40B4-BE49-F238E27FC236}">
                <a16:creationId xmlns:a16="http://schemas.microsoft.com/office/drawing/2014/main" id="{2112B265-4E50-AC42-B3E7-7497C2B9A5F7}"/>
              </a:ext>
            </a:extLst>
          </p:cNvPr>
          <p:cNvGraphicFramePr>
            <a:graphicFrameLocks/>
          </p:cNvGraphicFramePr>
          <p:nvPr>
            <p:extLst>
              <p:ext uri="{D42A27DB-BD31-4B8C-83A1-F6EECF244321}">
                <p14:modId xmlns:p14="http://schemas.microsoft.com/office/powerpoint/2010/main" val="1737327740"/>
              </p:ext>
            </p:extLst>
          </p:nvPr>
        </p:nvGraphicFramePr>
        <p:xfrm>
          <a:off x="838200" y="1988840"/>
          <a:ext cx="6697959" cy="433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01313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Känner du oro över att inte kunna klara betala hyran för din bostad på grund av hur du kan komma att påverkas av </a:t>
            </a:r>
            <a:r>
              <a:rPr lang="sv-SE" dirty="0" err="1"/>
              <a:t>coronapandemin</a:t>
            </a:r>
            <a:r>
              <a:rPr lang="sv-SE" dirty="0"/>
              <a:t>?</a:t>
            </a:r>
            <a:endParaRPr lang="sv-SE" dirty="0">
              <a:solidFill>
                <a:schemeClr val="bg1"/>
              </a:solidFill>
            </a:endParaRPr>
          </a:p>
        </p:txBody>
      </p:sp>
      <p:graphicFrame>
        <p:nvGraphicFramePr>
          <p:cNvPr id="3" name="Tabell 2">
            <a:extLst>
              <a:ext uri="{FF2B5EF4-FFF2-40B4-BE49-F238E27FC236}">
                <a16:creationId xmlns:a16="http://schemas.microsoft.com/office/drawing/2014/main" id="{73EB0324-6A21-B64D-B764-EC699E7C3C48}"/>
              </a:ext>
            </a:extLst>
          </p:cNvPr>
          <p:cNvGraphicFramePr>
            <a:graphicFrameLocks noGrp="1"/>
          </p:cNvGraphicFramePr>
          <p:nvPr>
            <p:extLst>
              <p:ext uri="{D42A27DB-BD31-4B8C-83A1-F6EECF244321}">
                <p14:modId xmlns:p14="http://schemas.microsoft.com/office/powerpoint/2010/main" val="1066073100"/>
              </p:ext>
            </p:extLst>
          </p:nvPr>
        </p:nvGraphicFramePr>
        <p:xfrm>
          <a:off x="1631504" y="2852936"/>
          <a:ext cx="7431087" cy="1854200"/>
        </p:xfrm>
        <a:graphic>
          <a:graphicData uri="http://schemas.openxmlformats.org/drawingml/2006/table">
            <a:tbl>
              <a:tblPr firstRow="1" bandRow="1">
                <a:tableStyleId>{91EBBBCC-DAD2-459C-BE2E-F6DE35CF9A28}</a:tableStyleId>
              </a:tblPr>
              <a:tblGrid>
                <a:gridCol w="1617996">
                  <a:extLst>
                    <a:ext uri="{9D8B030D-6E8A-4147-A177-3AD203B41FA5}">
                      <a16:colId xmlns:a16="http://schemas.microsoft.com/office/drawing/2014/main" val="4001956675"/>
                    </a:ext>
                  </a:extLst>
                </a:gridCol>
                <a:gridCol w="1592176">
                  <a:extLst>
                    <a:ext uri="{9D8B030D-6E8A-4147-A177-3AD203B41FA5}">
                      <a16:colId xmlns:a16="http://schemas.microsoft.com/office/drawing/2014/main" val="2436941496"/>
                    </a:ext>
                  </a:extLst>
                </a:gridCol>
                <a:gridCol w="1944216">
                  <a:extLst>
                    <a:ext uri="{9D8B030D-6E8A-4147-A177-3AD203B41FA5}">
                      <a16:colId xmlns:a16="http://schemas.microsoft.com/office/drawing/2014/main" val="2893251207"/>
                    </a:ext>
                  </a:extLst>
                </a:gridCol>
                <a:gridCol w="2276699">
                  <a:extLst>
                    <a:ext uri="{9D8B030D-6E8A-4147-A177-3AD203B41FA5}">
                      <a16:colId xmlns:a16="http://schemas.microsoft.com/office/drawing/2014/main" val="4215965132"/>
                    </a:ext>
                  </a:extLst>
                </a:gridCol>
              </a:tblGrid>
              <a:tr h="370840">
                <a:tc>
                  <a:txBody>
                    <a:bodyPr/>
                    <a:lstStyle/>
                    <a:p>
                      <a:pPr algn="ctr" fontAlgn="ctr"/>
                      <a:endParaRPr lang="sv-SE"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sv-SE" sz="1100" u="none" strike="noStrike" dirty="0">
                          <a:effectLst/>
                        </a:rPr>
                        <a:t>Mindre än 300 000 SEK</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300 001 - 500 000 SEK</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Mer än 500 000 SEK</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44701573"/>
                  </a:ext>
                </a:extLst>
              </a:tr>
              <a:tr h="370840">
                <a:tc>
                  <a:txBody>
                    <a:bodyPr/>
                    <a:lstStyle/>
                    <a:p>
                      <a:pPr algn="ctr" fontAlgn="ctr"/>
                      <a:r>
                        <a:rPr lang="sv-SE" sz="1050" b="0" i="0" u="none" strike="noStrike">
                          <a:solidFill>
                            <a:srgbClr val="000000"/>
                          </a:solidFill>
                          <a:effectLst/>
                          <a:latin typeface="Arial" panose="020B0604020202020204" pitchFamily="34" charset="0"/>
                        </a:rPr>
                        <a:t>Ja, känner stor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8%</a:t>
                      </a:r>
                    </a:p>
                  </a:txBody>
                  <a:tcPr marL="9525" marR="9525" marT="9525" marB="0" anchor="ctr"/>
                </a:tc>
                <a:extLst>
                  <a:ext uri="{0D108BD9-81ED-4DB2-BD59-A6C34878D82A}">
                    <a16:rowId xmlns:a16="http://schemas.microsoft.com/office/drawing/2014/main" val="2226066991"/>
                  </a:ext>
                </a:extLst>
              </a:tr>
              <a:tr h="370840">
                <a:tc>
                  <a:txBody>
                    <a:bodyPr/>
                    <a:lstStyle/>
                    <a:p>
                      <a:pPr algn="ctr" fontAlgn="ctr"/>
                      <a:r>
                        <a:rPr lang="sv-SE" sz="1050" b="0" i="0" u="none" strike="noStrike">
                          <a:solidFill>
                            <a:srgbClr val="000000"/>
                          </a:solidFill>
                          <a:effectLst/>
                          <a:latin typeface="Arial" panose="020B0604020202020204" pitchFamily="34" charset="0"/>
                        </a:rPr>
                        <a:t>Ja, känner viss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24%</a:t>
                      </a:r>
                    </a:p>
                  </a:txBody>
                  <a:tcPr marL="9525" marR="9525" marT="9525" marB="0" anchor="ctr"/>
                </a:tc>
                <a:extLst>
                  <a:ext uri="{0D108BD9-81ED-4DB2-BD59-A6C34878D82A}">
                    <a16:rowId xmlns:a16="http://schemas.microsoft.com/office/drawing/2014/main" val="1881743991"/>
                  </a:ext>
                </a:extLst>
              </a:tr>
              <a:tr h="370840">
                <a:tc>
                  <a:txBody>
                    <a:bodyPr/>
                    <a:lstStyle/>
                    <a:p>
                      <a:pPr algn="ctr" fontAlgn="ctr"/>
                      <a:r>
                        <a:rPr lang="sv-SE" sz="1050" b="0" i="0" u="none" strike="noStrike">
                          <a:solidFill>
                            <a:srgbClr val="000000"/>
                          </a:solidFill>
                          <a:effectLst/>
                          <a:latin typeface="Arial" panose="020B0604020202020204" pitchFamily="34" charset="0"/>
                        </a:rPr>
                        <a:t>Nej, känner ingen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68%</a:t>
                      </a:r>
                    </a:p>
                  </a:txBody>
                  <a:tcPr marL="9525" marR="9525" marT="9525" marB="0" anchor="ctr"/>
                </a:tc>
                <a:extLst>
                  <a:ext uri="{0D108BD9-81ED-4DB2-BD59-A6C34878D82A}">
                    <a16:rowId xmlns:a16="http://schemas.microsoft.com/office/drawing/2014/main" val="2884380784"/>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463</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249</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188</a:t>
                      </a:r>
                    </a:p>
                  </a:txBody>
                  <a:tcPr marL="9525" marR="9525" marT="9525" marB="0" anchor="ctr"/>
                </a:tc>
                <a:extLst>
                  <a:ext uri="{0D108BD9-81ED-4DB2-BD59-A6C34878D82A}">
                    <a16:rowId xmlns:a16="http://schemas.microsoft.com/office/drawing/2014/main" val="2738775283"/>
                  </a:ext>
                </a:extLst>
              </a:tr>
            </a:tbl>
          </a:graphicData>
        </a:graphic>
      </p:graphicFrame>
    </p:spTree>
    <p:extLst>
      <p:ext uri="{BB962C8B-B14F-4D97-AF65-F5344CB8AC3E}">
        <p14:creationId xmlns:p14="http://schemas.microsoft.com/office/powerpoint/2010/main" val="1203824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Känner du oro över att inte kunna klara betala hyran för din bostad på grund av hur du kan komma att påverkas av </a:t>
            </a:r>
            <a:r>
              <a:rPr lang="sv-SE" dirty="0" err="1"/>
              <a:t>coronapandemin</a:t>
            </a:r>
            <a:r>
              <a:rPr lang="sv-SE" dirty="0"/>
              <a:t>?</a:t>
            </a:r>
            <a:endParaRPr lang="sv-SE" dirty="0">
              <a:solidFill>
                <a:schemeClr val="bg1"/>
              </a:solidFill>
            </a:endParaRPr>
          </a:p>
        </p:txBody>
      </p:sp>
      <p:graphicFrame>
        <p:nvGraphicFramePr>
          <p:cNvPr id="4" name="Tabell 3">
            <a:extLst>
              <a:ext uri="{FF2B5EF4-FFF2-40B4-BE49-F238E27FC236}">
                <a16:creationId xmlns:a16="http://schemas.microsoft.com/office/drawing/2014/main" id="{7DF2021B-71F4-7140-A40F-943CFAAFC914}"/>
              </a:ext>
            </a:extLst>
          </p:cNvPr>
          <p:cNvGraphicFramePr>
            <a:graphicFrameLocks noGrp="1"/>
          </p:cNvGraphicFramePr>
          <p:nvPr>
            <p:extLst>
              <p:ext uri="{D42A27DB-BD31-4B8C-83A1-F6EECF244321}">
                <p14:modId xmlns:p14="http://schemas.microsoft.com/office/powerpoint/2010/main" val="3943862580"/>
              </p:ext>
            </p:extLst>
          </p:nvPr>
        </p:nvGraphicFramePr>
        <p:xfrm>
          <a:off x="2543558" y="2852936"/>
          <a:ext cx="5404018" cy="1854200"/>
        </p:xfrm>
        <a:graphic>
          <a:graphicData uri="http://schemas.openxmlformats.org/drawingml/2006/table">
            <a:tbl>
              <a:tblPr firstRow="1" bandRow="1">
                <a:tableStyleId>{91EBBBCC-DAD2-459C-BE2E-F6DE35CF9A28}</a:tableStyleId>
              </a:tblPr>
              <a:tblGrid>
                <a:gridCol w="1507450">
                  <a:extLst>
                    <a:ext uri="{9D8B030D-6E8A-4147-A177-3AD203B41FA5}">
                      <a16:colId xmlns:a16="http://schemas.microsoft.com/office/drawing/2014/main" val="1506556507"/>
                    </a:ext>
                  </a:extLst>
                </a:gridCol>
                <a:gridCol w="864096">
                  <a:extLst>
                    <a:ext uri="{9D8B030D-6E8A-4147-A177-3AD203B41FA5}">
                      <a16:colId xmlns:a16="http://schemas.microsoft.com/office/drawing/2014/main" val="1259248435"/>
                    </a:ext>
                  </a:extLst>
                </a:gridCol>
                <a:gridCol w="792088">
                  <a:extLst>
                    <a:ext uri="{9D8B030D-6E8A-4147-A177-3AD203B41FA5}">
                      <a16:colId xmlns:a16="http://schemas.microsoft.com/office/drawing/2014/main" val="2453859340"/>
                    </a:ext>
                  </a:extLst>
                </a:gridCol>
                <a:gridCol w="792088">
                  <a:extLst>
                    <a:ext uri="{9D8B030D-6E8A-4147-A177-3AD203B41FA5}">
                      <a16:colId xmlns:a16="http://schemas.microsoft.com/office/drawing/2014/main" val="880965323"/>
                    </a:ext>
                  </a:extLst>
                </a:gridCol>
                <a:gridCol w="1448296">
                  <a:extLst>
                    <a:ext uri="{9D8B030D-6E8A-4147-A177-3AD203B41FA5}">
                      <a16:colId xmlns:a16="http://schemas.microsoft.com/office/drawing/2014/main" val="2886545701"/>
                    </a:ext>
                  </a:extLst>
                </a:gridCol>
              </a:tblGrid>
              <a:tr h="370840">
                <a:tc>
                  <a:txBody>
                    <a:bodyPr/>
                    <a:lstStyle/>
                    <a:p>
                      <a:pPr algn="ctr" fontAlgn="ctr"/>
                      <a:r>
                        <a:rPr lang="sv-SE" sz="1100" u="none" strike="noStrike" dirty="0">
                          <a:effectLst/>
                        </a:rPr>
                        <a:t> </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Under 30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30-44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45-59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60 år eller äldre</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33205020"/>
                  </a:ext>
                </a:extLst>
              </a:tr>
              <a:tr h="370840">
                <a:tc>
                  <a:txBody>
                    <a:bodyPr/>
                    <a:lstStyle/>
                    <a:p>
                      <a:pPr algn="ctr" fontAlgn="ctr"/>
                      <a:r>
                        <a:rPr lang="sv-SE" sz="1050" b="0" i="0" u="none" strike="noStrike">
                          <a:solidFill>
                            <a:srgbClr val="000000"/>
                          </a:solidFill>
                          <a:effectLst/>
                          <a:latin typeface="Arial" panose="020B0604020202020204" pitchFamily="34" charset="0"/>
                        </a:rPr>
                        <a:t>Ja, känner stor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a:t>
                      </a:r>
                    </a:p>
                  </a:txBody>
                  <a:tcPr marL="9525" marR="9525" marT="9525" marB="0" anchor="ctr"/>
                </a:tc>
                <a:extLst>
                  <a:ext uri="{0D108BD9-81ED-4DB2-BD59-A6C34878D82A}">
                    <a16:rowId xmlns:a16="http://schemas.microsoft.com/office/drawing/2014/main" val="649434971"/>
                  </a:ext>
                </a:extLst>
              </a:tr>
              <a:tr h="370840">
                <a:tc>
                  <a:txBody>
                    <a:bodyPr/>
                    <a:lstStyle/>
                    <a:p>
                      <a:pPr algn="ctr" fontAlgn="ctr"/>
                      <a:r>
                        <a:rPr lang="sv-SE" sz="1050" b="0" i="0" u="none" strike="noStrike">
                          <a:solidFill>
                            <a:srgbClr val="000000"/>
                          </a:solidFill>
                          <a:effectLst/>
                          <a:latin typeface="Arial" panose="020B0604020202020204" pitchFamily="34" charset="0"/>
                        </a:rPr>
                        <a:t>Ja, känner viss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20%</a:t>
                      </a:r>
                    </a:p>
                  </a:txBody>
                  <a:tcPr marL="9525" marR="9525" marT="9525" marB="0" anchor="ctr"/>
                </a:tc>
                <a:extLst>
                  <a:ext uri="{0D108BD9-81ED-4DB2-BD59-A6C34878D82A}">
                    <a16:rowId xmlns:a16="http://schemas.microsoft.com/office/drawing/2014/main" val="1574380420"/>
                  </a:ext>
                </a:extLst>
              </a:tr>
              <a:tr h="370840">
                <a:tc>
                  <a:txBody>
                    <a:bodyPr/>
                    <a:lstStyle/>
                    <a:p>
                      <a:pPr algn="ctr" fontAlgn="ctr"/>
                      <a:r>
                        <a:rPr lang="sv-SE" sz="1050" b="0" i="0" u="none" strike="noStrike">
                          <a:solidFill>
                            <a:srgbClr val="000000"/>
                          </a:solidFill>
                          <a:effectLst/>
                          <a:latin typeface="Arial" panose="020B0604020202020204" pitchFamily="34" charset="0"/>
                        </a:rPr>
                        <a:t>Nej, känner ingen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75%</a:t>
                      </a:r>
                    </a:p>
                  </a:txBody>
                  <a:tcPr marL="9525" marR="9525" marT="9525" marB="0" anchor="ctr"/>
                </a:tc>
                <a:extLst>
                  <a:ext uri="{0D108BD9-81ED-4DB2-BD59-A6C34878D82A}">
                    <a16:rowId xmlns:a16="http://schemas.microsoft.com/office/drawing/2014/main" val="1741945115"/>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216</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268</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267</a:t>
                      </a:r>
                    </a:p>
                  </a:txBody>
                  <a:tcPr marL="9525" marR="9525" marT="9525" marB="0" anchor="ctr"/>
                </a:tc>
                <a:tc>
                  <a:txBody>
                    <a:bodyPr/>
                    <a:lstStyle/>
                    <a:p>
                      <a:pPr algn="ctr" fontAlgn="ctr"/>
                      <a:r>
                        <a:rPr lang="sv-SE" sz="1100" b="1" i="0" u="none" strike="noStrike" dirty="0">
                          <a:solidFill>
                            <a:srgbClr val="000000"/>
                          </a:solidFill>
                          <a:effectLst/>
                          <a:latin typeface="Arial" panose="020B0604020202020204" pitchFamily="34" charset="0"/>
                        </a:rPr>
                        <a:t>246</a:t>
                      </a:r>
                    </a:p>
                  </a:txBody>
                  <a:tcPr marL="9525" marR="9525" marT="9525" marB="0" anchor="ctr"/>
                </a:tc>
                <a:extLst>
                  <a:ext uri="{0D108BD9-81ED-4DB2-BD59-A6C34878D82A}">
                    <a16:rowId xmlns:a16="http://schemas.microsoft.com/office/drawing/2014/main" val="3231842410"/>
                  </a:ext>
                </a:extLst>
              </a:tr>
            </a:tbl>
          </a:graphicData>
        </a:graphic>
      </p:graphicFrame>
    </p:spTree>
    <p:extLst>
      <p:ext uri="{BB962C8B-B14F-4D97-AF65-F5344CB8AC3E}">
        <p14:creationId xmlns:p14="http://schemas.microsoft.com/office/powerpoint/2010/main" val="1060271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Känner du oro över att inte kunna klara betala hyran för din bostad på grund av hur du kan komma att påverkas av </a:t>
            </a:r>
            <a:r>
              <a:rPr lang="sv-SE" dirty="0" err="1"/>
              <a:t>coronapandemin</a:t>
            </a:r>
            <a:r>
              <a:rPr lang="sv-SE" dirty="0"/>
              <a:t>?</a:t>
            </a:r>
            <a:endParaRPr lang="sv-SE" dirty="0">
              <a:solidFill>
                <a:schemeClr val="bg1"/>
              </a:solidFill>
            </a:endParaRPr>
          </a:p>
        </p:txBody>
      </p:sp>
      <p:graphicFrame>
        <p:nvGraphicFramePr>
          <p:cNvPr id="3" name="Tabell 2">
            <a:extLst>
              <a:ext uri="{FF2B5EF4-FFF2-40B4-BE49-F238E27FC236}">
                <a16:creationId xmlns:a16="http://schemas.microsoft.com/office/drawing/2014/main" id="{67157E1F-2721-3F40-9244-F3D366A893D2}"/>
              </a:ext>
            </a:extLst>
          </p:cNvPr>
          <p:cNvGraphicFramePr>
            <a:graphicFrameLocks noGrp="1"/>
          </p:cNvGraphicFramePr>
          <p:nvPr>
            <p:extLst>
              <p:ext uri="{D42A27DB-BD31-4B8C-83A1-F6EECF244321}">
                <p14:modId xmlns:p14="http://schemas.microsoft.com/office/powerpoint/2010/main" val="2561816310"/>
              </p:ext>
            </p:extLst>
          </p:nvPr>
        </p:nvGraphicFramePr>
        <p:xfrm>
          <a:off x="1326823" y="2996952"/>
          <a:ext cx="7837487" cy="1854200"/>
        </p:xfrm>
        <a:graphic>
          <a:graphicData uri="http://schemas.openxmlformats.org/drawingml/2006/table">
            <a:tbl>
              <a:tblPr firstRow="1" bandRow="1">
                <a:tableStyleId>{91EBBBCC-DAD2-459C-BE2E-F6DE35CF9A28}</a:tableStyleId>
              </a:tblPr>
              <a:tblGrid>
                <a:gridCol w="1335087">
                  <a:extLst>
                    <a:ext uri="{9D8B030D-6E8A-4147-A177-3AD203B41FA5}">
                      <a16:colId xmlns:a16="http://schemas.microsoft.com/office/drawing/2014/main" val="1719352164"/>
                    </a:ext>
                  </a:extLst>
                </a:gridCol>
                <a:gridCol w="1625600">
                  <a:extLst>
                    <a:ext uri="{9D8B030D-6E8A-4147-A177-3AD203B41FA5}">
                      <a16:colId xmlns:a16="http://schemas.microsoft.com/office/drawing/2014/main" val="2158087372"/>
                    </a:ext>
                  </a:extLst>
                </a:gridCol>
                <a:gridCol w="1625600">
                  <a:extLst>
                    <a:ext uri="{9D8B030D-6E8A-4147-A177-3AD203B41FA5}">
                      <a16:colId xmlns:a16="http://schemas.microsoft.com/office/drawing/2014/main" val="1593782749"/>
                    </a:ext>
                  </a:extLst>
                </a:gridCol>
                <a:gridCol w="1625600">
                  <a:extLst>
                    <a:ext uri="{9D8B030D-6E8A-4147-A177-3AD203B41FA5}">
                      <a16:colId xmlns:a16="http://schemas.microsoft.com/office/drawing/2014/main" val="4117986924"/>
                    </a:ext>
                  </a:extLst>
                </a:gridCol>
                <a:gridCol w="1625600">
                  <a:extLst>
                    <a:ext uri="{9D8B030D-6E8A-4147-A177-3AD203B41FA5}">
                      <a16:colId xmlns:a16="http://schemas.microsoft.com/office/drawing/2014/main" val="3383023796"/>
                    </a:ext>
                  </a:extLst>
                </a:gridCol>
              </a:tblGrid>
              <a:tr h="370840">
                <a:tc>
                  <a:txBody>
                    <a:bodyPr/>
                    <a:lstStyle/>
                    <a:p>
                      <a:pPr algn="l" fontAlgn="b"/>
                      <a:endParaRPr lang="sv-S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sv-SE" sz="1050" u="none" strike="noStrike">
                          <a:effectLst/>
                        </a:rPr>
                        <a:t>Stockholm</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Östra Mellansverige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Sydsverige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Västsverige</a:t>
                      </a:r>
                      <a:endParaRPr lang="sv-SE" sz="105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14488306"/>
                  </a:ext>
                </a:extLst>
              </a:tr>
              <a:tr h="370840">
                <a:tc>
                  <a:txBody>
                    <a:bodyPr/>
                    <a:lstStyle/>
                    <a:p>
                      <a:pPr algn="ctr" fontAlgn="ctr"/>
                      <a:r>
                        <a:rPr lang="sv-SE" sz="1050" b="0" i="0" u="none" strike="noStrike">
                          <a:solidFill>
                            <a:srgbClr val="000000"/>
                          </a:solidFill>
                          <a:effectLst/>
                          <a:latin typeface="Arial" panose="020B0604020202020204" pitchFamily="34" charset="0"/>
                        </a:rPr>
                        <a:t>Ja, känner stor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9%</a:t>
                      </a:r>
                    </a:p>
                  </a:txBody>
                  <a:tcPr marL="9525" marR="9525" marT="9525" marB="0" anchor="ctr"/>
                </a:tc>
                <a:extLst>
                  <a:ext uri="{0D108BD9-81ED-4DB2-BD59-A6C34878D82A}">
                    <a16:rowId xmlns:a16="http://schemas.microsoft.com/office/drawing/2014/main" val="1990029358"/>
                  </a:ext>
                </a:extLst>
              </a:tr>
              <a:tr h="370840">
                <a:tc>
                  <a:txBody>
                    <a:bodyPr/>
                    <a:lstStyle/>
                    <a:p>
                      <a:pPr algn="ctr" fontAlgn="ctr"/>
                      <a:r>
                        <a:rPr lang="sv-SE" sz="1050" b="0" i="0" u="none" strike="noStrike">
                          <a:solidFill>
                            <a:srgbClr val="000000"/>
                          </a:solidFill>
                          <a:effectLst/>
                          <a:latin typeface="Arial" panose="020B0604020202020204" pitchFamily="34" charset="0"/>
                        </a:rPr>
                        <a:t>Ja, känner viss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33%</a:t>
                      </a:r>
                    </a:p>
                  </a:txBody>
                  <a:tcPr marL="9525" marR="9525" marT="9525" marB="0" anchor="ctr"/>
                </a:tc>
                <a:extLst>
                  <a:ext uri="{0D108BD9-81ED-4DB2-BD59-A6C34878D82A}">
                    <a16:rowId xmlns:a16="http://schemas.microsoft.com/office/drawing/2014/main" val="2315408489"/>
                  </a:ext>
                </a:extLst>
              </a:tr>
              <a:tr h="370840">
                <a:tc>
                  <a:txBody>
                    <a:bodyPr/>
                    <a:lstStyle/>
                    <a:p>
                      <a:pPr algn="ctr" fontAlgn="ctr"/>
                      <a:r>
                        <a:rPr lang="sv-SE" sz="1050" b="0" i="0" u="none" strike="noStrike">
                          <a:solidFill>
                            <a:srgbClr val="000000"/>
                          </a:solidFill>
                          <a:effectLst/>
                          <a:latin typeface="Arial" panose="020B0604020202020204" pitchFamily="34" charset="0"/>
                        </a:rPr>
                        <a:t>Nej, känner ingen oro</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58%</a:t>
                      </a:r>
                    </a:p>
                  </a:txBody>
                  <a:tcPr marL="9525" marR="9525" marT="9525" marB="0" anchor="ctr"/>
                </a:tc>
                <a:extLst>
                  <a:ext uri="{0D108BD9-81ED-4DB2-BD59-A6C34878D82A}">
                    <a16:rowId xmlns:a16="http://schemas.microsoft.com/office/drawing/2014/main" val="3629516121"/>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291</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169</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153</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194</a:t>
                      </a:r>
                    </a:p>
                  </a:txBody>
                  <a:tcPr marL="9525" marR="9525" marT="9525" marB="0" anchor="ctr"/>
                </a:tc>
                <a:extLst>
                  <a:ext uri="{0D108BD9-81ED-4DB2-BD59-A6C34878D82A}">
                    <a16:rowId xmlns:a16="http://schemas.microsoft.com/office/drawing/2014/main" val="1268342890"/>
                  </a:ext>
                </a:extLst>
              </a:tr>
            </a:tbl>
          </a:graphicData>
        </a:graphic>
      </p:graphicFrame>
    </p:spTree>
    <p:extLst>
      <p:ext uri="{BB962C8B-B14F-4D97-AF65-F5344CB8AC3E}">
        <p14:creationId xmlns:p14="http://schemas.microsoft.com/office/powerpoint/2010/main" val="401331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a:xfrm>
            <a:off x="838201" y="1057013"/>
            <a:ext cx="10082336" cy="633676"/>
          </a:xfrm>
        </p:spPr>
        <p:txBody>
          <a:bodyPr/>
          <a:lstStyle/>
          <a:p>
            <a:r>
              <a:rPr lang="sv-SE" dirty="0"/>
              <a:t>Känner du oro över att inte kunna klara betala hyran för din bostad på grund av hur du kan komma att påverkas av </a:t>
            </a:r>
            <a:r>
              <a:rPr lang="sv-SE" dirty="0" err="1"/>
              <a:t>coronapandemin</a:t>
            </a:r>
            <a:r>
              <a:rPr lang="sv-SE" dirty="0"/>
              <a:t>?</a:t>
            </a:r>
            <a:endParaRPr lang="sv-SE" dirty="0">
              <a:solidFill>
                <a:schemeClr val="bg1"/>
              </a:solidFill>
            </a:endParaRPr>
          </a:p>
        </p:txBody>
      </p:sp>
      <p:sp>
        <p:nvSpPr>
          <p:cNvPr id="9" name="textruta 8">
            <a:extLst>
              <a:ext uri="{FF2B5EF4-FFF2-40B4-BE49-F238E27FC236}">
                <a16:creationId xmlns:a16="http://schemas.microsoft.com/office/drawing/2014/main" id="{5861EBB8-BDE4-134F-BED9-28C60F594DE0}"/>
              </a:ext>
            </a:extLst>
          </p:cNvPr>
          <p:cNvSpPr txBox="1"/>
          <p:nvPr/>
        </p:nvSpPr>
        <p:spPr>
          <a:xfrm>
            <a:off x="756000" y="6480000"/>
            <a:ext cx="3350597" cy="276999"/>
          </a:xfrm>
          <a:prstGeom prst="rect">
            <a:avLst/>
          </a:prstGeom>
          <a:noFill/>
        </p:spPr>
        <p:txBody>
          <a:bodyPr wrap="none" rtlCol="0">
            <a:spAutoFit/>
          </a:bodyPr>
          <a:lstStyle/>
          <a:p>
            <a:r>
              <a:rPr lang="sv-SE" sz="1200" dirty="0"/>
              <a:t>Antal svar vecka 18-19: 443, vecka 20-23: 554</a:t>
            </a:r>
          </a:p>
        </p:txBody>
      </p:sp>
      <p:graphicFrame>
        <p:nvGraphicFramePr>
          <p:cNvPr id="6" name="Diagram 5">
            <a:extLst>
              <a:ext uri="{FF2B5EF4-FFF2-40B4-BE49-F238E27FC236}">
                <a16:creationId xmlns:a16="http://schemas.microsoft.com/office/drawing/2014/main" id="{A2293774-68E8-864A-B1AB-2508C67E5CBC}"/>
              </a:ext>
            </a:extLst>
          </p:cNvPr>
          <p:cNvGraphicFramePr>
            <a:graphicFrameLocks/>
          </p:cNvGraphicFramePr>
          <p:nvPr>
            <p:extLst>
              <p:ext uri="{D42A27DB-BD31-4B8C-83A1-F6EECF244321}">
                <p14:modId xmlns:p14="http://schemas.microsoft.com/office/powerpoint/2010/main" val="2393138684"/>
              </p:ext>
            </p:extLst>
          </p:nvPr>
        </p:nvGraphicFramePr>
        <p:xfrm>
          <a:off x="2819369" y="2060848"/>
          <a:ext cx="6120000" cy="433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9949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varit i kontakt med din hyresvärd kring din hyra och vad var i så fall utfallet?</a:t>
            </a:r>
            <a:br>
              <a:rPr lang="sv-SE" dirty="0"/>
            </a:br>
            <a:r>
              <a:rPr lang="sv-SE" sz="1800" dirty="0"/>
              <a:t>Frågan ställdes till de som känner en oro att inte kunna betala hyran</a:t>
            </a:r>
            <a:endParaRPr lang="sv-SE" dirty="0">
              <a:solidFill>
                <a:schemeClr val="bg1"/>
              </a:solidFill>
            </a:endParaRPr>
          </a:p>
        </p:txBody>
      </p:sp>
      <p:sp>
        <p:nvSpPr>
          <p:cNvPr id="7" name="textruta 6">
            <a:extLst>
              <a:ext uri="{FF2B5EF4-FFF2-40B4-BE49-F238E27FC236}">
                <a16:creationId xmlns:a16="http://schemas.microsoft.com/office/drawing/2014/main" id="{BFFD47AD-4E45-E547-86CD-453892A4E8CD}"/>
              </a:ext>
            </a:extLst>
          </p:cNvPr>
          <p:cNvSpPr txBox="1"/>
          <p:nvPr/>
        </p:nvSpPr>
        <p:spPr>
          <a:xfrm>
            <a:off x="756000" y="6480000"/>
            <a:ext cx="1298753" cy="276999"/>
          </a:xfrm>
          <a:prstGeom prst="rect">
            <a:avLst/>
          </a:prstGeom>
          <a:noFill/>
        </p:spPr>
        <p:txBody>
          <a:bodyPr wrap="none" rtlCol="0">
            <a:spAutoFit/>
          </a:bodyPr>
          <a:lstStyle/>
          <a:p>
            <a:r>
              <a:rPr lang="sv-SE" sz="1200" dirty="0"/>
              <a:t>Antal svar = 392</a:t>
            </a:r>
          </a:p>
        </p:txBody>
      </p:sp>
      <p:graphicFrame>
        <p:nvGraphicFramePr>
          <p:cNvPr id="9" name="Diagram 8">
            <a:extLst>
              <a:ext uri="{FF2B5EF4-FFF2-40B4-BE49-F238E27FC236}">
                <a16:creationId xmlns:a16="http://schemas.microsoft.com/office/drawing/2014/main" id="{3DBB50A4-868D-FE44-A760-338AB2E5720E}"/>
              </a:ext>
            </a:extLst>
          </p:cNvPr>
          <p:cNvGraphicFramePr>
            <a:graphicFrameLocks/>
          </p:cNvGraphicFramePr>
          <p:nvPr>
            <p:extLst>
              <p:ext uri="{D42A27DB-BD31-4B8C-83A1-F6EECF244321}">
                <p14:modId xmlns:p14="http://schemas.microsoft.com/office/powerpoint/2010/main" val="395535377"/>
              </p:ext>
            </p:extLst>
          </p:nvPr>
        </p:nvGraphicFramePr>
        <p:xfrm>
          <a:off x="838201" y="1988840"/>
          <a:ext cx="9664699" cy="42024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0161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varit i kontakt med din hyresvärd kring din hyra och vad var i så fall utfallet?</a:t>
            </a:r>
            <a:br>
              <a:rPr lang="sv-SE" dirty="0"/>
            </a:br>
            <a:r>
              <a:rPr lang="sv-SE" sz="1800" dirty="0"/>
              <a:t>Frågan ställdes till de som känner en oro att inte kunna betala hyran</a:t>
            </a:r>
            <a:endParaRPr lang="sv-SE" dirty="0">
              <a:solidFill>
                <a:schemeClr val="bg1"/>
              </a:solidFill>
            </a:endParaRPr>
          </a:p>
        </p:txBody>
      </p:sp>
      <p:graphicFrame>
        <p:nvGraphicFramePr>
          <p:cNvPr id="3" name="Tabell 2">
            <a:extLst>
              <a:ext uri="{FF2B5EF4-FFF2-40B4-BE49-F238E27FC236}">
                <a16:creationId xmlns:a16="http://schemas.microsoft.com/office/drawing/2014/main" id="{73EB0324-6A21-B64D-B764-EC699E7C3C48}"/>
              </a:ext>
            </a:extLst>
          </p:cNvPr>
          <p:cNvGraphicFramePr>
            <a:graphicFrameLocks noGrp="1"/>
          </p:cNvGraphicFramePr>
          <p:nvPr>
            <p:extLst>
              <p:ext uri="{D42A27DB-BD31-4B8C-83A1-F6EECF244321}">
                <p14:modId xmlns:p14="http://schemas.microsoft.com/office/powerpoint/2010/main" val="452667172"/>
              </p:ext>
            </p:extLst>
          </p:nvPr>
        </p:nvGraphicFramePr>
        <p:xfrm>
          <a:off x="1066703" y="2459792"/>
          <a:ext cx="8586454" cy="3337560"/>
        </p:xfrm>
        <a:graphic>
          <a:graphicData uri="http://schemas.openxmlformats.org/drawingml/2006/table">
            <a:tbl>
              <a:tblPr firstRow="1" bandRow="1">
                <a:tableStyleId>{91EBBBCC-DAD2-459C-BE2E-F6DE35CF9A28}</a:tableStyleId>
              </a:tblPr>
              <a:tblGrid>
                <a:gridCol w="2773363">
                  <a:extLst>
                    <a:ext uri="{9D8B030D-6E8A-4147-A177-3AD203B41FA5}">
                      <a16:colId xmlns:a16="http://schemas.microsoft.com/office/drawing/2014/main" val="4001956675"/>
                    </a:ext>
                  </a:extLst>
                </a:gridCol>
                <a:gridCol w="1592176">
                  <a:extLst>
                    <a:ext uri="{9D8B030D-6E8A-4147-A177-3AD203B41FA5}">
                      <a16:colId xmlns:a16="http://schemas.microsoft.com/office/drawing/2014/main" val="2436941496"/>
                    </a:ext>
                  </a:extLst>
                </a:gridCol>
                <a:gridCol w="1944216">
                  <a:extLst>
                    <a:ext uri="{9D8B030D-6E8A-4147-A177-3AD203B41FA5}">
                      <a16:colId xmlns:a16="http://schemas.microsoft.com/office/drawing/2014/main" val="2893251207"/>
                    </a:ext>
                  </a:extLst>
                </a:gridCol>
                <a:gridCol w="2276699">
                  <a:extLst>
                    <a:ext uri="{9D8B030D-6E8A-4147-A177-3AD203B41FA5}">
                      <a16:colId xmlns:a16="http://schemas.microsoft.com/office/drawing/2014/main" val="4215965132"/>
                    </a:ext>
                  </a:extLst>
                </a:gridCol>
              </a:tblGrid>
              <a:tr h="370840">
                <a:tc>
                  <a:txBody>
                    <a:bodyPr/>
                    <a:lstStyle/>
                    <a:p>
                      <a:pPr algn="ctr" fontAlgn="ctr"/>
                      <a:endParaRPr lang="sv-SE"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sv-SE" sz="1100" u="none" strike="noStrike" dirty="0">
                          <a:effectLst/>
                        </a:rPr>
                        <a:t>Mindre än 300 000 SEK</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300 001 - 500 000 SEK</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Mer än 500 000 SEK</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44701573"/>
                  </a:ext>
                </a:extLst>
              </a:tr>
              <a:tr h="370840">
                <a:tc>
                  <a:txBody>
                    <a:bodyPr/>
                    <a:lstStyle/>
                    <a:p>
                      <a:pPr algn="ctr" fontAlgn="ctr"/>
                      <a:r>
                        <a:rPr lang="sv-SE" sz="1050" b="0" i="0" u="none" strike="noStrike">
                          <a:solidFill>
                            <a:srgbClr val="000000"/>
                          </a:solidFill>
                          <a:effectLst/>
                          <a:latin typeface="Arial" panose="020B0604020202020204" pitchFamily="34" charset="0"/>
                        </a:rPr>
                        <a:t>Nej, har ej varit i kontakt men planerar</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12%</a:t>
                      </a:r>
                    </a:p>
                  </a:txBody>
                  <a:tcPr marL="9525" marR="9525" marT="9525" marB="0" anchor="ctr"/>
                </a:tc>
                <a:extLst>
                  <a:ext uri="{0D108BD9-81ED-4DB2-BD59-A6C34878D82A}">
                    <a16:rowId xmlns:a16="http://schemas.microsoft.com/office/drawing/2014/main" val="2226066991"/>
                  </a:ext>
                </a:extLst>
              </a:tr>
              <a:tr h="370840">
                <a:tc>
                  <a:txBody>
                    <a:bodyPr/>
                    <a:lstStyle/>
                    <a:p>
                      <a:pPr algn="ctr" fontAlgn="ctr"/>
                      <a:r>
                        <a:rPr lang="sv-SE" sz="1050" b="0" i="0" u="none" strike="noStrike">
                          <a:solidFill>
                            <a:srgbClr val="000000"/>
                          </a:solidFill>
                          <a:effectLst/>
                          <a:latin typeface="Arial" panose="020B0604020202020204" pitchFamily="34" charset="0"/>
                        </a:rPr>
                        <a:t>Nej, har inga planer på att kontakta för tillfället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72%</a:t>
                      </a:r>
                    </a:p>
                  </a:txBody>
                  <a:tcPr marL="9525" marR="9525" marT="9525" marB="0" anchor="ctr"/>
                </a:tc>
                <a:extLst>
                  <a:ext uri="{0D108BD9-81ED-4DB2-BD59-A6C34878D82A}">
                    <a16:rowId xmlns:a16="http://schemas.microsoft.com/office/drawing/2014/main" val="1881743991"/>
                  </a:ext>
                </a:extLst>
              </a:tr>
              <a:tr h="370840">
                <a:tc>
                  <a:txBody>
                    <a:bodyPr/>
                    <a:lstStyle/>
                    <a:p>
                      <a:pPr algn="ctr" fontAlgn="ctr"/>
                      <a:r>
                        <a:rPr lang="sv-SE" sz="1050" b="0" i="0" u="none" strike="noStrike">
                          <a:solidFill>
                            <a:srgbClr val="000000"/>
                          </a:solidFill>
                          <a:effectLst/>
                          <a:latin typeface="Arial" panose="020B0604020202020204" pitchFamily="34" charset="0"/>
                        </a:rPr>
                        <a:t>Ja, vi har kommit fram till en avbetalningsplan</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a:t>
                      </a:r>
                    </a:p>
                  </a:txBody>
                  <a:tcPr marL="9525" marR="9525" marT="9525" marB="0" anchor="ctr"/>
                </a:tc>
                <a:extLst>
                  <a:ext uri="{0D108BD9-81ED-4DB2-BD59-A6C34878D82A}">
                    <a16:rowId xmlns:a16="http://schemas.microsoft.com/office/drawing/2014/main" val="2714249794"/>
                  </a:ext>
                </a:extLst>
              </a:tr>
              <a:tr h="370840">
                <a:tc>
                  <a:txBody>
                    <a:bodyPr/>
                    <a:lstStyle/>
                    <a:p>
                      <a:pPr algn="ctr" fontAlgn="ctr"/>
                      <a:r>
                        <a:rPr lang="sv-SE" sz="1050" b="0" i="0" u="none" strike="noStrike">
                          <a:solidFill>
                            <a:srgbClr val="000000"/>
                          </a:solidFill>
                          <a:effectLst/>
                          <a:latin typeface="Arial" panose="020B0604020202020204" pitchFamily="34" charset="0"/>
                        </a:rPr>
                        <a:t>Ja, jag har fått reducerad hyra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a:t>
                      </a:r>
                    </a:p>
                  </a:txBody>
                  <a:tcPr marL="9525" marR="9525" marT="9525" marB="0" anchor="ctr"/>
                </a:tc>
                <a:extLst>
                  <a:ext uri="{0D108BD9-81ED-4DB2-BD59-A6C34878D82A}">
                    <a16:rowId xmlns:a16="http://schemas.microsoft.com/office/drawing/2014/main" val="2583739868"/>
                  </a:ext>
                </a:extLst>
              </a:tr>
              <a:tr h="370840">
                <a:tc>
                  <a:txBody>
                    <a:bodyPr/>
                    <a:lstStyle/>
                    <a:p>
                      <a:pPr algn="ctr" fontAlgn="ctr"/>
                      <a:r>
                        <a:rPr lang="sv-SE" sz="1050" b="0" i="0" u="none" strike="noStrike">
                          <a:solidFill>
                            <a:srgbClr val="000000"/>
                          </a:solidFill>
                          <a:effectLst/>
                          <a:latin typeface="Arial" panose="020B0604020202020204" pitchFamily="34" charset="0"/>
                        </a:rPr>
                        <a:t>Ja, jag har fått lov att betala hyran senare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extLst>
                  <a:ext uri="{0D108BD9-81ED-4DB2-BD59-A6C34878D82A}">
                    <a16:rowId xmlns:a16="http://schemas.microsoft.com/office/drawing/2014/main" val="3439677948"/>
                  </a:ext>
                </a:extLst>
              </a:tr>
              <a:tr h="370840">
                <a:tc>
                  <a:txBody>
                    <a:bodyPr/>
                    <a:lstStyle/>
                    <a:p>
                      <a:pPr algn="ctr" fontAlgn="ctr"/>
                      <a:r>
                        <a:rPr lang="sv-SE" sz="1050" b="0" i="0" u="none" strike="noStrike">
                          <a:solidFill>
                            <a:srgbClr val="000000"/>
                          </a:solidFill>
                          <a:effectLst/>
                          <a:latin typeface="Arial" panose="020B0604020202020204" pitchFamily="34" charset="0"/>
                        </a:rPr>
                        <a:t>Ja, men har ej fått svar ännu</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extLst>
                  <a:ext uri="{0D108BD9-81ED-4DB2-BD59-A6C34878D82A}">
                    <a16:rowId xmlns:a16="http://schemas.microsoft.com/office/drawing/2014/main" val="3393916323"/>
                  </a:ext>
                </a:extLst>
              </a:tr>
              <a:tr h="370840">
                <a:tc>
                  <a:txBody>
                    <a:bodyPr/>
                    <a:lstStyle/>
                    <a:p>
                      <a:pPr algn="ctr" fontAlgn="ctr"/>
                      <a:r>
                        <a:rPr lang="sv-SE" sz="1050" b="0" i="0" u="none" strike="noStrike">
                          <a:solidFill>
                            <a:srgbClr val="000000"/>
                          </a:solidFill>
                          <a:effectLst/>
                          <a:latin typeface="Arial" panose="020B0604020202020204" pitchFamily="34" charset="0"/>
                        </a:rPr>
                        <a:t>Ja, men hyresvärden erbjöd ingen hjälp</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a:t>
                      </a:r>
                    </a:p>
                  </a:txBody>
                  <a:tcPr marL="9525" marR="9525" marT="9525" marB="0" anchor="ctr"/>
                </a:tc>
                <a:extLst>
                  <a:ext uri="{0D108BD9-81ED-4DB2-BD59-A6C34878D82A}">
                    <a16:rowId xmlns:a16="http://schemas.microsoft.com/office/drawing/2014/main" val="2884380784"/>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187</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97</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75</a:t>
                      </a:r>
                    </a:p>
                  </a:txBody>
                  <a:tcPr marL="9525" marR="9525" marT="9525" marB="0" anchor="ctr"/>
                </a:tc>
                <a:extLst>
                  <a:ext uri="{0D108BD9-81ED-4DB2-BD59-A6C34878D82A}">
                    <a16:rowId xmlns:a16="http://schemas.microsoft.com/office/drawing/2014/main" val="2738775283"/>
                  </a:ext>
                </a:extLst>
              </a:tr>
            </a:tbl>
          </a:graphicData>
        </a:graphic>
      </p:graphicFrame>
    </p:spTree>
    <p:extLst>
      <p:ext uri="{BB962C8B-B14F-4D97-AF65-F5344CB8AC3E}">
        <p14:creationId xmlns:p14="http://schemas.microsoft.com/office/powerpoint/2010/main" val="152263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C08E8B0-61D1-B74C-9690-37823D2EF972}"/>
              </a:ext>
            </a:extLst>
          </p:cNvPr>
          <p:cNvSpPr>
            <a:spLocks noGrp="1"/>
          </p:cNvSpPr>
          <p:nvPr>
            <p:ph idx="1"/>
          </p:nvPr>
        </p:nvSpPr>
        <p:spPr>
          <a:xfrm>
            <a:off x="1703512" y="1406132"/>
            <a:ext cx="6155858" cy="4039092"/>
          </a:xfrm>
        </p:spPr>
        <p:txBody>
          <a:bodyPr>
            <a:normAutofit fontScale="32500" lnSpcReduction="20000"/>
          </a:bodyPr>
          <a:lstStyle/>
          <a:p>
            <a:pPr marL="0" indent="0">
              <a:lnSpc>
                <a:spcPct val="120000"/>
              </a:lnSpc>
              <a:buNone/>
            </a:pPr>
            <a:r>
              <a:rPr lang="sv-SE" sz="7200" b="1" dirty="0"/>
              <a:t>Genomförande</a:t>
            </a:r>
          </a:p>
          <a:p>
            <a:pPr marL="0" indent="0">
              <a:lnSpc>
                <a:spcPct val="120000"/>
              </a:lnSpc>
              <a:buNone/>
            </a:pPr>
            <a:r>
              <a:rPr lang="sv-SE" sz="4800" dirty="0"/>
              <a:t>Enkätfabriken har genomfört en undersökning för Hyresgästföreningen kring hyresgästers situation under Corona och attityder kring marknadshyror. Undersökningen genomfördes mellan veckorna 18 och 23. Respondenterna har dragits från en webbpanel och sedan screenats fram så enbart personer i hyresrätt svarat. Resultatet har viktats för att överensstämma med populationen* hyresgäster i Sverige. Urvalet i webbpanelen är slumpmässigt dragit inom geografiska kvoter. Webbpanelen bygger på en slumpmässig rekrytering av deltagare. Urvalet som drogs var baserat på total befolkning, utifrån den screenades personer fram som bor i hyresrätt. Svarsfrekvensen för totala undersökningen som frågorna ingick i var 51%. </a:t>
            </a:r>
            <a:endParaRPr lang="sv-SE" dirty="0"/>
          </a:p>
        </p:txBody>
      </p:sp>
      <p:sp>
        <p:nvSpPr>
          <p:cNvPr id="6" name="Ellips 5">
            <a:extLst>
              <a:ext uri="{FF2B5EF4-FFF2-40B4-BE49-F238E27FC236}">
                <a16:creationId xmlns:a16="http://schemas.microsoft.com/office/drawing/2014/main" id="{E86D2874-BCA2-9B42-9179-0246E347B175}"/>
              </a:ext>
            </a:extLst>
          </p:cNvPr>
          <p:cNvSpPr/>
          <p:nvPr/>
        </p:nvSpPr>
        <p:spPr>
          <a:xfrm rot="746219">
            <a:off x="7735956" y="714286"/>
            <a:ext cx="2345635" cy="2345635"/>
          </a:xfrm>
          <a:prstGeom prst="ellipse">
            <a:avLst/>
          </a:prstGeom>
          <a:solidFill>
            <a:srgbClr val="64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F20CD2A5-D010-304B-9840-F35E4BF19AEF}"/>
              </a:ext>
            </a:extLst>
          </p:cNvPr>
          <p:cNvSpPr txBox="1"/>
          <p:nvPr/>
        </p:nvSpPr>
        <p:spPr>
          <a:xfrm rot="746219">
            <a:off x="7785652" y="1206608"/>
            <a:ext cx="2246243" cy="1292662"/>
          </a:xfrm>
          <a:prstGeom prst="rect">
            <a:avLst/>
          </a:prstGeom>
          <a:noFill/>
        </p:spPr>
        <p:txBody>
          <a:bodyPr wrap="square" rtlCol="0">
            <a:spAutoFit/>
          </a:bodyPr>
          <a:lstStyle/>
          <a:p>
            <a:pPr algn="ctr"/>
            <a:r>
              <a:rPr lang="sv-SE" sz="6000" b="1" dirty="0">
                <a:latin typeface="Arial" panose="020B0604020202020204" pitchFamily="34" charset="0"/>
              </a:rPr>
              <a:t>1001</a:t>
            </a:r>
          </a:p>
          <a:p>
            <a:pPr algn="ctr"/>
            <a:r>
              <a:rPr lang="sv-SE" dirty="0">
                <a:latin typeface="Arial" panose="020B0604020202020204" pitchFamily="34" charset="0"/>
              </a:rPr>
              <a:t>svar</a:t>
            </a:r>
          </a:p>
        </p:txBody>
      </p:sp>
      <p:sp>
        <p:nvSpPr>
          <p:cNvPr id="2" name="textruta 1">
            <a:extLst>
              <a:ext uri="{FF2B5EF4-FFF2-40B4-BE49-F238E27FC236}">
                <a16:creationId xmlns:a16="http://schemas.microsoft.com/office/drawing/2014/main" id="{DC6546C9-638B-884A-BE75-CC17147DE3DC}"/>
              </a:ext>
            </a:extLst>
          </p:cNvPr>
          <p:cNvSpPr txBox="1"/>
          <p:nvPr/>
        </p:nvSpPr>
        <p:spPr>
          <a:xfrm>
            <a:off x="357809" y="6589643"/>
            <a:ext cx="6082114" cy="253916"/>
          </a:xfrm>
          <a:prstGeom prst="rect">
            <a:avLst/>
          </a:prstGeom>
          <a:noFill/>
        </p:spPr>
        <p:txBody>
          <a:bodyPr wrap="none" rtlCol="0">
            <a:spAutoFit/>
          </a:bodyPr>
          <a:lstStyle/>
          <a:p>
            <a:r>
              <a:rPr lang="sv-SE" sz="1050" dirty="0"/>
              <a:t>*Viktning har gjorts på ålder x kön. Populationsdata är hämtad från SCB: Hushållens boende 2019</a:t>
            </a:r>
          </a:p>
        </p:txBody>
      </p:sp>
    </p:spTree>
    <p:extLst>
      <p:ext uri="{BB962C8B-B14F-4D97-AF65-F5344CB8AC3E}">
        <p14:creationId xmlns:p14="http://schemas.microsoft.com/office/powerpoint/2010/main" val="2166668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varit i kontakt med din hyresvärd kring din hyra och vad var i så fall utfallet?</a:t>
            </a:r>
            <a:br>
              <a:rPr lang="sv-SE" dirty="0"/>
            </a:br>
            <a:r>
              <a:rPr lang="sv-SE" sz="1800" dirty="0"/>
              <a:t>Frågan ställdes till de som känner en oro att inte kunna betala hyran</a:t>
            </a:r>
            <a:endParaRPr lang="sv-SE" dirty="0">
              <a:solidFill>
                <a:schemeClr val="bg1"/>
              </a:solidFill>
            </a:endParaRPr>
          </a:p>
        </p:txBody>
      </p:sp>
      <p:graphicFrame>
        <p:nvGraphicFramePr>
          <p:cNvPr id="4" name="Tabell 3">
            <a:extLst>
              <a:ext uri="{FF2B5EF4-FFF2-40B4-BE49-F238E27FC236}">
                <a16:creationId xmlns:a16="http://schemas.microsoft.com/office/drawing/2014/main" id="{7DF2021B-71F4-7140-A40F-943CFAAFC914}"/>
              </a:ext>
            </a:extLst>
          </p:cNvPr>
          <p:cNvGraphicFramePr>
            <a:graphicFrameLocks noGrp="1"/>
          </p:cNvGraphicFramePr>
          <p:nvPr>
            <p:extLst>
              <p:ext uri="{D42A27DB-BD31-4B8C-83A1-F6EECF244321}">
                <p14:modId xmlns:p14="http://schemas.microsoft.com/office/powerpoint/2010/main" val="418377392"/>
              </p:ext>
            </p:extLst>
          </p:nvPr>
        </p:nvGraphicFramePr>
        <p:xfrm>
          <a:off x="1910601" y="2490614"/>
          <a:ext cx="6669931" cy="3337560"/>
        </p:xfrm>
        <a:graphic>
          <a:graphicData uri="http://schemas.openxmlformats.org/drawingml/2006/table">
            <a:tbl>
              <a:tblPr firstRow="1" bandRow="1">
                <a:tableStyleId>{91EBBBCC-DAD2-459C-BE2E-F6DE35CF9A28}</a:tableStyleId>
              </a:tblPr>
              <a:tblGrid>
                <a:gridCol w="2773363">
                  <a:extLst>
                    <a:ext uri="{9D8B030D-6E8A-4147-A177-3AD203B41FA5}">
                      <a16:colId xmlns:a16="http://schemas.microsoft.com/office/drawing/2014/main" val="1506556507"/>
                    </a:ext>
                  </a:extLst>
                </a:gridCol>
                <a:gridCol w="864096">
                  <a:extLst>
                    <a:ext uri="{9D8B030D-6E8A-4147-A177-3AD203B41FA5}">
                      <a16:colId xmlns:a16="http://schemas.microsoft.com/office/drawing/2014/main" val="1259248435"/>
                    </a:ext>
                  </a:extLst>
                </a:gridCol>
                <a:gridCol w="792088">
                  <a:extLst>
                    <a:ext uri="{9D8B030D-6E8A-4147-A177-3AD203B41FA5}">
                      <a16:colId xmlns:a16="http://schemas.microsoft.com/office/drawing/2014/main" val="2453859340"/>
                    </a:ext>
                  </a:extLst>
                </a:gridCol>
                <a:gridCol w="792088">
                  <a:extLst>
                    <a:ext uri="{9D8B030D-6E8A-4147-A177-3AD203B41FA5}">
                      <a16:colId xmlns:a16="http://schemas.microsoft.com/office/drawing/2014/main" val="880965323"/>
                    </a:ext>
                  </a:extLst>
                </a:gridCol>
                <a:gridCol w="1448296">
                  <a:extLst>
                    <a:ext uri="{9D8B030D-6E8A-4147-A177-3AD203B41FA5}">
                      <a16:colId xmlns:a16="http://schemas.microsoft.com/office/drawing/2014/main" val="2886545701"/>
                    </a:ext>
                  </a:extLst>
                </a:gridCol>
              </a:tblGrid>
              <a:tr h="370840">
                <a:tc>
                  <a:txBody>
                    <a:bodyPr/>
                    <a:lstStyle/>
                    <a:p>
                      <a:pPr algn="ctr" fontAlgn="ctr"/>
                      <a:r>
                        <a:rPr lang="sv-SE" sz="1100" u="none" strike="noStrike" dirty="0">
                          <a:effectLst/>
                        </a:rPr>
                        <a:t> </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Under 30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30-44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45-59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60 år eller äldre</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33205020"/>
                  </a:ext>
                </a:extLst>
              </a:tr>
              <a:tr h="370840">
                <a:tc>
                  <a:txBody>
                    <a:bodyPr/>
                    <a:lstStyle/>
                    <a:p>
                      <a:pPr algn="ctr" fontAlgn="ctr"/>
                      <a:r>
                        <a:rPr lang="sv-SE" sz="1050" b="0" i="0" u="none" strike="noStrike">
                          <a:solidFill>
                            <a:srgbClr val="000000"/>
                          </a:solidFill>
                          <a:effectLst/>
                          <a:latin typeface="Arial" panose="020B0604020202020204" pitchFamily="34" charset="0"/>
                        </a:rPr>
                        <a:t>Nej, har ej varit i kontakt men planerar</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26%</a:t>
                      </a:r>
                    </a:p>
                  </a:txBody>
                  <a:tcPr marL="9525" marR="9525" marT="9525" marB="0" anchor="ctr"/>
                </a:tc>
                <a:extLst>
                  <a:ext uri="{0D108BD9-81ED-4DB2-BD59-A6C34878D82A}">
                    <a16:rowId xmlns:a16="http://schemas.microsoft.com/office/drawing/2014/main" val="649434971"/>
                  </a:ext>
                </a:extLst>
              </a:tr>
              <a:tr h="370840">
                <a:tc>
                  <a:txBody>
                    <a:bodyPr/>
                    <a:lstStyle/>
                    <a:p>
                      <a:pPr algn="ctr" fontAlgn="ctr"/>
                      <a:r>
                        <a:rPr lang="sv-SE" sz="1050" b="0" i="0" u="none" strike="noStrike">
                          <a:solidFill>
                            <a:srgbClr val="000000"/>
                          </a:solidFill>
                          <a:effectLst/>
                          <a:latin typeface="Arial" panose="020B0604020202020204" pitchFamily="34" charset="0"/>
                        </a:rPr>
                        <a:t>Nej, har inga planer på att kontakta för tillfället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70%</a:t>
                      </a:r>
                    </a:p>
                  </a:txBody>
                  <a:tcPr marL="9525" marR="9525" marT="9525" marB="0" anchor="ctr"/>
                </a:tc>
                <a:extLst>
                  <a:ext uri="{0D108BD9-81ED-4DB2-BD59-A6C34878D82A}">
                    <a16:rowId xmlns:a16="http://schemas.microsoft.com/office/drawing/2014/main" val="1574380420"/>
                  </a:ext>
                </a:extLst>
              </a:tr>
              <a:tr h="370840">
                <a:tc>
                  <a:txBody>
                    <a:bodyPr/>
                    <a:lstStyle/>
                    <a:p>
                      <a:pPr algn="ctr" fontAlgn="ctr"/>
                      <a:r>
                        <a:rPr lang="sv-SE" sz="1050" b="0" i="0" u="none" strike="noStrike">
                          <a:solidFill>
                            <a:srgbClr val="000000"/>
                          </a:solidFill>
                          <a:effectLst/>
                          <a:latin typeface="Arial" panose="020B0604020202020204" pitchFamily="34" charset="0"/>
                        </a:rPr>
                        <a:t>Ja, vi har kommit fram till en avbetalningsplan</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extLst>
                  <a:ext uri="{0D108BD9-81ED-4DB2-BD59-A6C34878D82A}">
                    <a16:rowId xmlns:a16="http://schemas.microsoft.com/office/drawing/2014/main" val="1741945115"/>
                  </a:ext>
                </a:extLst>
              </a:tr>
              <a:tr h="370840">
                <a:tc>
                  <a:txBody>
                    <a:bodyPr/>
                    <a:lstStyle/>
                    <a:p>
                      <a:pPr algn="ctr" fontAlgn="ctr"/>
                      <a:r>
                        <a:rPr lang="sv-SE" sz="1050" b="0" i="0" u="none" strike="noStrike">
                          <a:solidFill>
                            <a:srgbClr val="000000"/>
                          </a:solidFill>
                          <a:effectLst/>
                          <a:latin typeface="Arial" panose="020B0604020202020204" pitchFamily="34" charset="0"/>
                        </a:rPr>
                        <a:t>Ja, jag har fått reducerad hyra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a:t>
                      </a:r>
                    </a:p>
                  </a:txBody>
                  <a:tcPr marL="9525" marR="9525" marT="9525" marB="0" anchor="ctr"/>
                </a:tc>
                <a:extLst>
                  <a:ext uri="{0D108BD9-81ED-4DB2-BD59-A6C34878D82A}">
                    <a16:rowId xmlns:a16="http://schemas.microsoft.com/office/drawing/2014/main" val="3231842410"/>
                  </a:ext>
                </a:extLst>
              </a:tr>
              <a:tr h="370840">
                <a:tc>
                  <a:txBody>
                    <a:bodyPr/>
                    <a:lstStyle/>
                    <a:p>
                      <a:pPr algn="ctr" fontAlgn="ctr"/>
                      <a:r>
                        <a:rPr lang="sv-SE" sz="1050" b="0" i="0" u="none" strike="noStrike">
                          <a:solidFill>
                            <a:srgbClr val="000000"/>
                          </a:solidFill>
                          <a:effectLst/>
                          <a:latin typeface="Arial" panose="020B0604020202020204" pitchFamily="34" charset="0"/>
                        </a:rPr>
                        <a:t>Ja, jag har fått lov att betala hyran senare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extLst>
                  <a:ext uri="{0D108BD9-81ED-4DB2-BD59-A6C34878D82A}">
                    <a16:rowId xmlns:a16="http://schemas.microsoft.com/office/drawing/2014/main" val="3376424759"/>
                  </a:ext>
                </a:extLst>
              </a:tr>
              <a:tr h="370840">
                <a:tc>
                  <a:txBody>
                    <a:bodyPr/>
                    <a:lstStyle/>
                    <a:p>
                      <a:pPr algn="ctr" fontAlgn="ctr"/>
                      <a:r>
                        <a:rPr lang="sv-SE" sz="1050" b="0" i="0" u="none" strike="noStrike">
                          <a:solidFill>
                            <a:srgbClr val="000000"/>
                          </a:solidFill>
                          <a:effectLst/>
                          <a:latin typeface="Arial" panose="020B0604020202020204" pitchFamily="34" charset="0"/>
                        </a:rPr>
                        <a:t>Ja, men har ej fått svar ännu</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extLst>
                  <a:ext uri="{0D108BD9-81ED-4DB2-BD59-A6C34878D82A}">
                    <a16:rowId xmlns:a16="http://schemas.microsoft.com/office/drawing/2014/main" val="2143060459"/>
                  </a:ext>
                </a:extLst>
              </a:tr>
              <a:tr h="370840">
                <a:tc>
                  <a:txBody>
                    <a:bodyPr/>
                    <a:lstStyle/>
                    <a:p>
                      <a:pPr algn="ctr" fontAlgn="ctr"/>
                      <a:r>
                        <a:rPr lang="sv-SE" sz="1050" b="0" i="0" u="none" strike="noStrike">
                          <a:solidFill>
                            <a:srgbClr val="000000"/>
                          </a:solidFill>
                          <a:effectLst/>
                          <a:latin typeface="Arial" panose="020B0604020202020204" pitchFamily="34" charset="0"/>
                        </a:rPr>
                        <a:t>Ja, men hyresvärden erbjöd ingen hjälp</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extLst>
                  <a:ext uri="{0D108BD9-81ED-4DB2-BD59-A6C34878D82A}">
                    <a16:rowId xmlns:a16="http://schemas.microsoft.com/office/drawing/2014/main" val="2064994"/>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115</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121</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104</a:t>
                      </a:r>
                    </a:p>
                  </a:txBody>
                  <a:tcPr marL="9525" marR="9525" marT="9525" marB="0" anchor="ctr"/>
                </a:tc>
                <a:tc>
                  <a:txBody>
                    <a:bodyPr/>
                    <a:lstStyle/>
                    <a:p>
                      <a:pPr algn="ctr" fontAlgn="ctr"/>
                      <a:r>
                        <a:rPr lang="sv-SE" sz="1100" b="1" i="0" u="none" strike="noStrike" dirty="0">
                          <a:solidFill>
                            <a:srgbClr val="000000"/>
                          </a:solidFill>
                          <a:effectLst/>
                          <a:latin typeface="Arial" panose="020B0604020202020204" pitchFamily="34" charset="0"/>
                        </a:rPr>
                        <a:t>52</a:t>
                      </a:r>
                    </a:p>
                  </a:txBody>
                  <a:tcPr marL="9525" marR="9525" marT="9525" marB="0" anchor="ctr"/>
                </a:tc>
                <a:extLst>
                  <a:ext uri="{0D108BD9-81ED-4DB2-BD59-A6C34878D82A}">
                    <a16:rowId xmlns:a16="http://schemas.microsoft.com/office/drawing/2014/main" val="3254247054"/>
                  </a:ext>
                </a:extLst>
              </a:tr>
            </a:tbl>
          </a:graphicData>
        </a:graphic>
      </p:graphicFrame>
    </p:spTree>
    <p:extLst>
      <p:ext uri="{BB962C8B-B14F-4D97-AF65-F5344CB8AC3E}">
        <p14:creationId xmlns:p14="http://schemas.microsoft.com/office/powerpoint/2010/main" val="3590576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varit i kontakt med din hyresvärd kring din hyra och vad var i så fall utfallet?</a:t>
            </a:r>
            <a:br>
              <a:rPr lang="sv-SE" dirty="0"/>
            </a:br>
            <a:r>
              <a:rPr lang="sv-SE" sz="1800" dirty="0"/>
              <a:t>Frågan ställdes till de som känner en oro att inte kunna betala hyran</a:t>
            </a:r>
            <a:endParaRPr lang="sv-SE" dirty="0">
              <a:solidFill>
                <a:schemeClr val="bg1"/>
              </a:solidFill>
            </a:endParaRPr>
          </a:p>
        </p:txBody>
      </p:sp>
      <p:graphicFrame>
        <p:nvGraphicFramePr>
          <p:cNvPr id="3" name="Tabell 2">
            <a:extLst>
              <a:ext uri="{FF2B5EF4-FFF2-40B4-BE49-F238E27FC236}">
                <a16:creationId xmlns:a16="http://schemas.microsoft.com/office/drawing/2014/main" id="{67157E1F-2721-3F40-9244-F3D366A893D2}"/>
              </a:ext>
            </a:extLst>
          </p:cNvPr>
          <p:cNvGraphicFramePr>
            <a:graphicFrameLocks noGrp="1"/>
          </p:cNvGraphicFramePr>
          <p:nvPr>
            <p:extLst>
              <p:ext uri="{D42A27DB-BD31-4B8C-83A1-F6EECF244321}">
                <p14:modId xmlns:p14="http://schemas.microsoft.com/office/powerpoint/2010/main" val="2826138843"/>
              </p:ext>
            </p:extLst>
          </p:nvPr>
        </p:nvGraphicFramePr>
        <p:xfrm>
          <a:off x="828418" y="2469977"/>
          <a:ext cx="9275763" cy="3337560"/>
        </p:xfrm>
        <a:graphic>
          <a:graphicData uri="http://schemas.openxmlformats.org/drawingml/2006/table">
            <a:tbl>
              <a:tblPr firstRow="1" bandRow="1">
                <a:tableStyleId>{91EBBBCC-DAD2-459C-BE2E-F6DE35CF9A28}</a:tableStyleId>
              </a:tblPr>
              <a:tblGrid>
                <a:gridCol w="2773363">
                  <a:extLst>
                    <a:ext uri="{9D8B030D-6E8A-4147-A177-3AD203B41FA5}">
                      <a16:colId xmlns:a16="http://schemas.microsoft.com/office/drawing/2014/main" val="1719352164"/>
                    </a:ext>
                  </a:extLst>
                </a:gridCol>
                <a:gridCol w="1625600">
                  <a:extLst>
                    <a:ext uri="{9D8B030D-6E8A-4147-A177-3AD203B41FA5}">
                      <a16:colId xmlns:a16="http://schemas.microsoft.com/office/drawing/2014/main" val="2158087372"/>
                    </a:ext>
                  </a:extLst>
                </a:gridCol>
                <a:gridCol w="1625600">
                  <a:extLst>
                    <a:ext uri="{9D8B030D-6E8A-4147-A177-3AD203B41FA5}">
                      <a16:colId xmlns:a16="http://schemas.microsoft.com/office/drawing/2014/main" val="1593782749"/>
                    </a:ext>
                  </a:extLst>
                </a:gridCol>
                <a:gridCol w="1625600">
                  <a:extLst>
                    <a:ext uri="{9D8B030D-6E8A-4147-A177-3AD203B41FA5}">
                      <a16:colId xmlns:a16="http://schemas.microsoft.com/office/drawing/2014/main" val="4117986924"/>
                    </a:ext>
                  </a:extLst>
                </a:gridCol>
                <a:gridCol w="1625600">
                  <a:extLst>
                    <a:ext uri="{9D8B030D-6E8A-4147-A177-3AD203B41FA5}">
                      <a16:colId xmlns:a16="http://schemas.microsoft.com/office/drawing/2014/main" val="3383023796"/>
                    </a:ext>
                  </a:extLst>
                </a:gridCol>
              </a:tblGrid>
              <a:tr h="370840">
                <a:tc>
                  <a:txBody>
                    <a:bodyPr/>
                    <a:lstStyle/>
                    <a:p>
                      <a:pPr algn="l" fontAlgn="b"/>
                      <a:endParaRPr lang="sv-S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sv-SE" sz="1050" u="none" strike="noStrike" dirty="0">
                          <a:effectLst/>
                        </a:rPr>
                        <a:t>Stockholm</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Östra Mellansverige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Sydsverige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Västsverige</a:t>
                      </a:r>
                      <a:endParaRPr lang="sv-SE" sz="105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14488306"/>
                  </a:ext>
                </a:extLst>
              </a:tr>
              <a:tr h="370840">
                <a:tc>
                  <a:txBody>
                    <a:bodyPr/>
                    <a:lstStyle/>
                    <a:p>
                      <a:pPr algn="ctr" fontAlgn="ctr"/>
                      <a:r>
                        <a:rPr lang="sv-SE" sz="1050" b="0" i="0" u="none" strike="noStrike">
                          <a:solidFill>
                            <a:srgbClr val="000000"/>
                          </a:solidFill>
                          <a:effectLst/>
                          <a:latin typeface="Arial" panose="020B0604020202020204" pitchFamily="34" charset="0"/>
                        </a:rPr>
                        <a:t>Nej, har ej varit i kontakt men planerar</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1990029358"/>
                  </a:ext>
                </a:extLst>
              </a:tr>
              <a:tr h="370840">
                <a:tc>
                  <a:txBody>
                    <a:bodyPr/>
                    <a:lstStyle/>
                    <a:p>
                      <a:pPr algn="ctr" fontAlgn="ctr"/>
                      <a:r>
                        <a:rPr lang="sv-SE" sz="1050" b="0" i="0" u="none" strike="noStrike">
                          <a:solidFill>
                            <a:srgbClr val="000000"/>
                          </a:solidFill>
                          <a:effectLst/>
                          <a:latin typeface="Arial" panose="020B0604020202020204" pitchFamily="34" charset="0"/>
                        </a:rPr>
                        <a:t>Nej, har inga planer på att kontakta för tillfället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74%</a:t>
                      </a:r>
                    </a:p>
                  </a:txBody>
                  <a:tcPr marL="9525" marR="9525" marT="9525" marB="0" anchor="ctr"/>
                </a:tc>
                <a:extLst>
                  <a:ext uri="{0D108BD9-81ED-4DB2-BD59-A6C34878D82A}">
                    <a16:rowId xmlns:a16="http://schemas.microsoft.com/office/drawing/2014/main" val="3646110734"/>
                  </a:ext>
                </a:extLst>
              </a:tr>
              <a:tr h="370840">
                <a:tc>
                  <a:txBody>
                    <a:bodyPr/>
                    <a:lstStyle/>
                    <a:p>
                      <a:pPr algn="ctr" fontAlgn="ctr"/>
                      <a:r>
                        <a:rPr lang="sv-SE" sz="1050" b="0" i="0" u="none" strike="noStrike">
                          <a:solidFill>
                            <a:srgbClr val="000000"/>
                          </a:solidFill>
                          <a:effectLst/>
                          <a:latin typeface="Arial" panose="020B0604020202020204" pitchFamily="34" charset="0"/>
                        </a:rPr>
                        <a:t>Ja, vi har kommit fram till en avbetalningsplan</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extLst>
                  <a:ext uri="{0D108BD9-81ED-4DB2-BD59-A6C34878D82A}">
                    <a16:rowId xmlns:a16="http://schemas.microsoft.com/office/drawing/2014/main" val="3903393780"/>
                  </a:ext>
                </a:extLst>
              </a:tr>
              <a:tr h="370840">
                <a:tc>
                  <a:txBody>
                    <a:bodyPr/>
                    <a:lstStyle/>
                    <a:p>
                      <a:pPr algn="ctr" fontAlgn="ctr"/>
                      <a:r>
                        <a:rPr lang="sv-SE" sz="1050" b="0" i="0" u="none" strike="noStrike">
                          <a:solidFill>
                            <a:srgbClr val="000000"/>
                          </a:solidFill>
                          <a:effectLst/>
                          <a:latin typeface="Arial" panose="020B0604020202020204" pitchFamily="34" charset="0"/>
                        </a:rPr>
                        <a:t>Ja, jag har fått reducerad hyra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a:t>
                      </a:r>
                    </a:p>
                  </a:txBody>
                  <a:tcPr marL="9525" marR="9525" marT="9525" marB="0" anchor="ctr"/>
                </a:tc>
                <a:extLst>
                  <a:ext uri="{0D108BD9-81ED-4DB2-BD59-A6C34878D82A}">
                    <a16:rowId xmlns:a16="http://schemas.microsoft.com/office/drawing/2014/main" val="4040197848"/>
                  </a:ext>
                </a:extLst>
              </a:tr>
              <a:tr h="370840">
                <a:tc>
                  <a:txBody>
                    <a:bodyPr/>
                    <a:lstStyle/>
                    <a:p>
                      <a:pPr algn="ctr" fontAlgn="ctr"/>
                      <a:r>
                        <a:rPr lang="sv-SE" sz="1050" b="0" i="0" u="none" strike="noStrike">
                          <a:solidFill>
                            <a:srgbClr val="000000"/>
                          </a:solidFill>
                          <a:effectLst/>
                          <a:latin typeface="Arial" panose="020B0604020202020204" pitchFamily="34" charset="0"/>
                        </a:rPr>
                        <a:t>Ja, jag har fått lov att betala hyran senare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extLst>
                  <a:ext uri="{0D108BD9-81ED-4DB2-BD59-A6C34878D82A}">
                    <a16:rowId xmlns:a16="http://schemas.microsoft.com/office/drawing/2014/main" val="4093990771"/>
                  </a:ext>
                </a:extLst>
              </a:tr>
              <a:tr h="370840">
                <a:tc>
                  <a:txBody>
                    <a:bodyPr/>
                    <a:lstStyle/>
                    <a:p>
                      <a:pPr algn="ctr" fontAlgn="ctr"/>
                      <a:r>
                        <a:rPr lang="sv-SE" sz="1050" b="0" i="0" u="none" strike="noStrike">
                          <a:solidFill>
                            <a:srgbClr val="000000"/>
                          </a:solidFill>
                          <a:effectLst/>
                          <a:latin typeface="Arial" panose="020B0604020202020204" pitchFamily="34" charset="0"/>
                        </a:rPr>
                        <a:t>Ja, men har ej fått svar ännu</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a:t>
                      </a:r>
                    </a:p>
                  </a:txBody>
                  <a:tcPr marL="9525" marR="9525" marT="9525" marB="0" anchor="ctr"/>
                </a:tc>
                <a:extLst>
                  <a:ext uri="{0D108BD9-81ED-4DB2-BD59-A6C34878D82A}">
                    <a16:rowId xmlns:a16="http://schemas.microsoft.com/office/drawing/2014/main" val="2315408489"/>
                  </a:ext>
                </a:extLst>
              </a:tr>
              <a:tr h="370840">
                <a:tc>
                  <a:txBody>
                    <a:bodyPr/>
                    <a:lstStyle/>
                    <a:p>
                      <a:pPr algn="ctr" fontAlgn="ctr"/>
                      <a:r>
                        <a:rPr lang="sv-SE" sz="1050" b="0" i="0" u="none" strike="noStrike">
                          <a:solidFill>
                            <a:srgbClr val="000000"/>
                          </a:solidFill>
                          <a:effectLst/>
                          <a:latin typeface="Arial" panose="020B0604020202020204" pitchFamily="34" charset="0"/>
                        </a:rPr>
                        <a:t>Ja, men hyresvärden erbjöd ingen hjälp</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a:t>
                      </a:r>
                    </a:p>
                  </a:txBody>
                  <a:tcPr marL="9525" marR="9525" marT="9525" marB="0" anchor="ctr"/>
                </a:tc>
                <a:extLst>
                  <a:ext uri="{0D108BD9-81ED-4DB2-BD59-A6C34878D82A}">
                    <a16:rowId xmlns:a16="http://schemas.microsoft.com/office/drawing/2014/main" val="3629516121"/>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135</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62</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54</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78</a:t>
                      </a:r>
                    </a:p>
                  </a:txBody>
                  <a:tcPr marL="9525" marR="9525" marT="9525" marB="0" anchor="ctr"/>
                </a:tc>
                <a:extLst>
                  <a:ext uri="{0D108BD9-81ED-4DB2-BD59-A6C34878D82A}">
                    <a16:rowId xmlns:a16="http://schemas.microsoft.com/office/drawing/2014/main" val="1268342890"/>
                  </a:ext>
                </a:extLst>
              </a:tr>
            </a:tbl>
          </a:graphicData>
        </a:graphic>
      </p:graphicFrame>
    </p:spTree>
    <p:extLst>
      <p:ext uri="{BB962C8B-B14F-4D97-AF65-F5344CB8AC3E}">
        <p14:creationId xmlns:p14="http://schemas.microsoft.com/office/powerpoint/2010/main" val="3351995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varit i kontakt med din hyresvärd kring din hyra och vad var i så fall utfallet?</a:t>
            </a:r>
            <a:br>
              <a:rPr lang="sv-SE" dirty="0"/>
            </a:br>
            <a:r>
              <a:rPr lang="sv-SE" sz="1800" dirty="0"/>
              <a:t>Frågan ställdes till de som känner en oro att inte kunna betala hyran</a:t>
            </a:r>
            <a:endParaRPr lang="sv-SE" dirty="0">
              <a:solidFill>
                <a:schemeClr val="bg1"/>
              </a:solidFill>
            </a:endParaRPr>
          </a:p>
        </p:txBody>
      </p:sp>
      <p:sp>
        <p:nvSpPr>
          <p:cNvPr id="7" name="textruta 6">
            <a:extLst>
              <a:ext uri="{FF2B5EF4-FFF2-40B4-BE49-F238E27FC236}">
                <a16:creationId xmlns:a16="http://schemas.microsoft.com/office/drawing/2014/main" id="{BFFD47AD-4E45-E547-86CD-453892A4E8CD}"/>
              </a:ext>
            </a:extLst>
          </p:cNvPr>
          <p:cNvSpPr txBox="1"/>
          <p:nvPr/>
        </p:nvSpPr>
        <p:spPr>
          <a:xfrm>
            <a:off x="756000" y="6480000"/>
            <a:ext cx="3350597" cy="276999"/>
          </a:xfrm>
          <a:prstGeom prst="rect">
            <a:avLst/>
          </a:prstGeom>
          <a:noFill/>
        </p:spPr>
        <p:txBody>
          <a:bodyPr wrap="none" rtlCol="0">
            <a:spAutoFit/>
          </a:bodyPr>
          <a:lstStyle/>
          <a:p>
            <a:r>
              <a:rPr lang="sv-SE" sz="1200" dirty="0"/>
              <a:t>Antal svar vecka 18-19: 173, vecka 20-23: 219</a:t>
            </a:r>
          </a:p>
        </p:txBody>
      </p:sp>
      <p:graphicFrame>
        <p:nvGraphicFramePr>
          <p:cNvPr id="3" name="Tabell 2">
            <a:extLst>
              <a:ext uri="{FF2B5EF4-FFF2-40B4-BE49-F238E27FC236}">
                <a16:creationId xmlns:a16="http://schemas.microsoft.com/office/drawing/2014/main" id="{AEEFBAAA-0A2E-9F43-950F-D8E5A85FA5EE}"/>
              </a:ext>
            </a:extLst>
          </p:cNvPr>
          <p:cNvGraphicFramePr>
            <a:graphicFrameLocks noGrp="1"/>
          </p:cNvGraphicFramePr>
          <p:nvPr>
            <p:extLst>
              <p:ext uri="{D42A27DB-BD31-4B8C-83A1-F6EECF244321}">
                <p14:modId xmlns:p14="http://schemas.microsoft.com/office/powerpoint/2010/main" val="568576601"/>
              </p:ext>
            </p:extLst>
          </p:nvPr>
        </p:nvGraphicFramePr>
        <p:xfrm>
          <a:off x="2999656" y="2420888"/>
          <a:ext cx="4022342" cy="2880000"/>
        </p:xfrm>
        <a:graphic>
          <a:graphicData uri="http://schemas.openxmlformats.org/drawingml/2006/table">
            <a:tbl>
              <a:tblPr firstRow="1" bandRow="1">
                <a:tableStyleId>{91EBBBCC-DAD2-459C-BE2E-F6DE35CF9A28}</a:tableStyleId>
              </a:tblPr>
              <a:tblGrid>
                <a:gridCol w="2265092">
                  <a:extLst>
                    <a:ext uri="{9D8B030D-6E8A-4147-A177-3AD203B41FA5}">
                      <a16:colId xmlns:a16="http://schemas.microsoft.com/office/drawing/2014/main" val="472862065"/>
                    </a:ext>
                  </a:extLst>
                </a:gridCol>
                <a:gridCol w="900000">
                  <a:extLst>
                    <a:ext uri="{9D8B030D-6E8A-4147-A177-3AD203B41FA5}">
                      <a16:colId xmlns:a16="http://schemas.microsoft.com/office/drawing/2014/main" val="1795448886"/>
                    </a:ext>
                  </a:extLst>
                </a:gridCol>
                <a:gridCol w="857250">
                  <a:extLst>
                    <a:ext uri="{9D8B030D-6E8A-4147-A177-3AD203B41FA5}">
                      <a16:colId xmlns:a16="http://schemas.microsoft.com/office/drawing/2014/main" val="2461869662"/>
                    </a:ext>
                  </a:extLst>
                </a:gridCol>
              </a:tblGrid>
              <a:tr h="360000">
                <a:tc>
                  <a:txBody>
                    <a:bodyPr/>
                    <a:lstStyle/>
                    <a:p>
                      <a:pPr algn="l" fontAlgn="b"/>
                      <a:endParaRPr lang="sv-SE" sz="1100" b="1" i="0" u="none" strike="noStrike" dirty="0">
                        <a:solidFill>
                          <a:srgbClr val="FFFFFF"/>
                        </a:solidFill>
                        <a:effectLst/>
                        <a:latin typeface="+mn-lt"/>
                      </a:endParaRPr>
                    </a:p>
                  </a:txBody>
                  <a:tcPr marL="9525" marR="9525" marT="9525" marB="0" anchor="b"/>
                </a:tc>
                <a:tc>
                  <a:txBody>
                    <a:bodyPr/>
                    <a:lstStyle/>
                    <a:p>
                      <a:pPr algn="ctr" fontAlgn="b"/>
                      <a:r>
                        <a:rPr lang="sv-SE" sz="1100" u="none" strike="noStrike" dirty="0">
                          <a:effectLst/>
                        </a:rPr>
                        <a:t>Vecka 18-19</a:t>
                      </a:r>
                      <a:endParaRPr lang="sv-SE" sz="1100" b="1" i="0" u="none" strike="noStrike" dirty="0">
                        <a:solidFill>
                          <a:srgbClr val="FFFFFF"/>
                        </a:solidFill>
                        <a:effectLst/>
                        <a:latin typeface="+mn-lt"/>
                      </a:endParaRPr>
                    </a:p>
                  </a:txBody>
                  <a:tcPr marL="9525" marR="9525" marT="9525" marB="0" anchor="ctr"/>
                </a:tc>
                <a:tc>
                  <a:txBody>
                    <a:bodyPr/>
                    <a:lstStyle/>
                    <a:p>
                      <a:pPr algn="ctr" fontAlgn="b"/>
                      <a:r>
                        <a:rPr lang="sv-SE" sz="1100" u="none" strike="noStrike" dirty="0">
                          <a:effectLst/>
                        </a:rPr>
                        <a:t>Vecka 20-23</a:t>
                      </a:r>
                      <a:endParaRPr lang="sv-SE" sz="1100" b="1" i="0" u="none" strike="noStrike" dirty="0">
                        <a:solidFill>
                          <a:srgbClr val="FFFFFF"/>
                        </a:solidFill>
                        <a:effectLst/>
                        <a:latin typeface="+mn-lt"/>
                      </a:endParaRPr>
                    </a:p>
                  </a:txBody>
                  <a:tcPr marL="9525" marR="9525" marT="9525" marB="0" anchor="ctr"/>
                </a:tc>
                <a:extLst>
                  <a:ext uri="{0D108BD9-81ED-4DB2-BD59-A6C34878D82A}">
                    <a16:rowId xmlns:a16="http://schemas.microsoft.com/office/drawing/2014/main" val="1357396876"/>
                  </a:ext>
                </a:extLst>
              </a:tr>
              <a:tr h="360000">
                <a:tc>
                  <a:txBody>
                    <a:bodyPr/>
                    <a:lstStyle/>
                    <a:p>
                      <a:pPr algn="l" fontAlgn="b"/>
                      <a:r>
                        <a:rPr lang="sv-SE" sz="1050" u="none" strike="noStrike" dirty="0">
                          <a:effectLst/>
                        </a:rPr>
                        <a:t>Nej, har ej varit i kontakt men planerar</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u="none" strike="noStrike" dirty="0">
                          <a:effectLst/>
                        </a:rPr>
                        <a:t>21%</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b="0" i="0" u="none" strike="noStrike" dirty="0">
                          <a:solidFill>
                            <a:srgbClr val="000000"/>
                          </a:solidFill>
                          <a:effectLst/>
                          <a:latin typeface="Arial" panose="020B0604020202020204" pitchFamily="34" charset="0"/>
                          <a:cs typeface="Arial" panose="020B0604020202020204" pitchFamily="34" charset="0"/>
                        </a:rPr>
                        <a:t>20%</a:t>
                      </a:r>
                    </a:p>
                  </a:txBody>
                  <a:tcPr marL="9525" marR="9525" marT="9525" marB="0" anchor="ctr"/>
                </a:tc>
                <a:extLst>
                  <a:ext uri="{0D108BD9-81ED-4DB2-BD59-A6C34878D82A}">
                    <a16:rowId xmlns:a16="http://schemas.microsoft.com/office/drawing/2014/main" val="1166495587"/>
                  </a:ext>
                </a:extLst>
              </a:tr>
              <a:tr h="360000">
                <a:tc>
                  <a:txBody>
                    <a:bodyPr/>
                    <a:lstStyle/>
                    <a:p>
                      <a:pPr algn="l" fontAlgn="b"/>
                      <a:r>
                        <a:rPr lang="sv-SE" sz="1050" u="none" strike="noStrike" dirty="0">
                          <a:effectLst/>
                        </a:rPr>
                        <a:t>Nej, har inga planer på att kontakta för tillfället</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u="none" strike="noStrike" dirty="0">
                          <a:effectLst/>
                        </a:rPr>
                        <a:t>64%</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b="0" i="0" u="none" strike="noStrike" dirty="0">
                          <a:solidFill>
                            <a:srgbClr val="000000"/>
                          </a:solidFill>
                          <a:effectLst/>
                          <a:latin typeface="Arial" panose="020B0604020202020204" pitchFamily="34" charset="0"/>
                          <a:cs typeface="Arial" panose="020B0604020202020204" pitchFamily="34" charset="0"/>
                        </a:rPr>
                        <a:t>67%</a:t>
                      </a:r>
                    </a:p>
                  </a:txBody>
                  <a:tcPr marL="9525" marR="9525" marT="9525" marB="0" anchor="ctr"/>
                </a:tc>
                <a:extLst>
                  <a:ext uri="{0D108BD9-81ED-4DB2-BD59-A6C34878D82A}">
                    <a16:rowId xmlns:a16="http://schemas.microsoft.com/office/drawing/2014/main" val="3135098985"/>
                  </a:ext>
                </a:extLst>
              </a:tr>
              <a:tr h="360000">
                <a:tc>
                  <a:txBody>
                    <a:bodyPr/>
                    <a:lstStyle/>
                    <a:p>
                      <a:pPr algn="l" fontAlgn="b"/>
                      <a:r>
                        <a:rPr lang="sv-SE" sz="1050" u="none" strike="noStrike" dirty="0">
                          <a:effectLst/>
                        </a:rPr>
                        <a:t>Ja, vi har kommit fram till en avbetalningsplan</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u="none" strike="noStrike" dirty="0">
                          <a:effectLst/>
                        </a:rPr>
                        <a:t>3%</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b="0" i="0" u="none" strike="noStrike" dirty="0">
                          <a:solidFill>
                            <a:srgbClr val="000000"/>
                          </a:solidFill>
                          <a:effectLst/>
                          <a:latin typeface="Arial" panose="020B0604020202020204" pitchFamily="34" charset="0"/>
                          <a:cs typeface="Arial" panose="020B0604020202020204" pitchFamily="34" charset="0"/>
                        </a:rPr>
                        <a:t>4%</a:t>
                      </a:r>
                    </a:p>
                  </a:txBody>
                  <a:tcPr marL="9525" marR="9525" marT="9525" marB="0" anchor="ctr"/>
                </a:tc>
                <a:extLst>
                  <a:ext uri="{0D108BD9-81ED-4DB2-BD59-A6C34878D82A}">
                    <a16:rowId xmlns:a16="http://schemas.microsoft.com/office/drawing/2014/main" val="3351933736"/>
                  </a:ext>
                </a:extLst>
              </a:tr>
              <a:tr h="360000">
                <a:tc>
                  <a:txBody>
                    <a:bodyPr/>
                    <a:lstStyle/>
                    <a:p>
                      <a:pPr algn="l" fontAlgn="b"/>
                      <a:r>
                        <a:rPr lang="sv-SE" sz="1050" u="none" strike="noStrike" dirty="0">
                          <a:effectLst/>
                        </a:rPr>
                        <a:t>Ja, jag har fått reducerad hyra</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u="none" strike="noStrike" dirty="0">
                          <a:effectLst/>
                        </a:rPr>
                        <a:t>6%</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b="0" i="0" u="none" strike="noStrike" dirty="0">
                          <a:solidFill>
                            <a:srgbClr val="000000"/>
                          </a:solidFill>
                          <a:effectLst/>
                          <a:latin typeface="Arial" panose="020B0604020202020204" pitchFamily="34" charset="0"/>
                          <a:cs typeface="Arial" panose="020B0604020202020204" pitchFamily="34" charset="0"/>
                        </a:rPr>
                        <a:t>5%</a:t>
                      </a:r>
                    </a:p>
                  </a:txBody>
                  <a:tcPr marL="9525" marR="9525" marT="9525" marB="0" anchor="ctr"/>
                </a:tc>
                <a:extLst>
                  <a:ext uri="{0D108BD9-81ED-4DB2-BD59-A6C34878D82A}">
                    <a16:rowId xmlns:a16="http://schemas.microsoft.com/office/drawing/2014/main" val="1764752628"/>
                  </a:ext>
                </a:extLst>
              </a:tr>
              <a:tr h="360000">
                <a:tc>
                  <a:txBody>
                    <a:bodyPr/>
                    <a:lstStyle/>
                    <a:p>
                      <a:pPr algn="l" fontAlgn="b"/>
                      <a:r>
                        <a:rPr lang="sv-SE" sz="1050" u="none" strike="noStrike" dirty="0">
                          <a:effectLst/>
                        </a:rPr>
                        <a:t>Ja, jag har fått lov att betala hyran senare</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u="none" strike="noStrike" dirty="0">
                          <a:effectLst/>
                        </a:rPr>
                        <a:t>2%</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b="0"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marB="0" anchor="ctr"/>
                </a:tc>
                <a:extLst>
                  <a:ext uri="{0D108BD9-81ED-4DB2-BD59-A6C34878D82A}">
                    <a16:rowId xmlns:a16="http://schemas.microsoft.com/office/drawing/2014/main" val="2117126000"/>
                  </a:ext>
                </a:extLst>
              </a:tr>
              <a:tr h="360000">
                <a:tc>
                  <a:txBody>
                    <a:bodyPr/>
                    <a:lstStyle/>
                    <a:p>
                      <a:pPr algn="l" fontAlgn="b"/>
                      <a:r>
                        <a:rPr lang="sv-SE" sz="1050" u="none" strike="noStrike" dirty="0">
                          <a:effectLst/>
                        </a:rPr>
                        <a:t>Ja, men har ej fått svar ännu</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u="none" strike="noStrike" dirty="0">
                          <a:effectLst/>
                        </a:rPr>
                        <a:t>1%</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b="0"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marB="0" anchor="ctr"/>
                </a:tc>
                <a:extLst>
                  <a:ext uri="{0D108BD9-81ED-4DB2-BD59-A6C34878D82A}">
                    <a16:rowId xmlns:a16="http://schemas.microsoft.com/office/drawing/2014/main" val="1458379136"/>
                  </a:ext>
                </a:extLst>
              </a:tr>
              <a:tr h="360000">
                <a:tc>
                  <a:txBody>
                    <a:bodyPr/>
                    <a:lstStyle/>
                    <a:p>
                      <a:pPr algn="l" fontAlgn="b"/>
                      <a:r>
                        <a:rPr lang="sv-SE" sz="1050" u="none" strike="noStrike" dirty="0">
                          <a:effectLst/>
                        </a:rPr>
                        <a:t>Ja, men hyresvärden erbjöd ingen hjälp</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u="none" strike="noStrike" dirty="0">
                          <a:effectLst/>
                        </a:rPr>
                        <a:t>3%</a:t>
                      </a:r>
                      <a:endParaRPr lang="sv-SE" sz="1050" b="0" i="0" u="none" strike="noStrike" dirty="0">
                        <a:solidFill>
                          <a:srgbClr val="000000"/>
                        </a:solidFill>
                        <a:effectLst/>
                        <a:latin typeface="+mn-lt"/>
                      </a:endParaRPr>
                    </a:p>
                  </a:txBody>
                  <a:tcPr marL="9525" marR="9525" marT="9525" marB="0" anchor="ctr"/>
                </a:tc>
                <a:tc>
                  <a:txBody>
                    <a:bodyPr/>
                    <a:lstStyle/>
                    <a:p>
                      <a:pPr algn="ctr" fontAlgn="b"/>
                      <a:r>
                        <a:rPr lang="sv-SE" sz="1050" b="0" i="0" u="none" strike="noStrike" dirty="0">
                          <a:solidFill>
                            <a:srgbClr val="000000"/>
                          </a:solidFill>
                          <a:effectLst/>
                          <a:latin typeface="Arial" panose="020B0604020202020204" pitchFamily="34" charset="0"/>
                          <a:cs typeface="Arial" panose="020B0604020202020204" pitchFamily="34" charset="0"/>
                        </a:rPr>
                        <a:t>3%</a:t>
                      </a:r>
                    </a:p>
                  </a:txBody>
                  <a:tcPr marL="9525" marR="9525" marT="9525" marB="0" anchor="ctr"/>
                </a:tc>
                <a:extLst>
                  <a:ext uri="{0D108BD9-81ED-4DB2-BD59-A6C34878D82A}">
                    <a16:rowId xmlns:a16="http://schemas.microsoft.com/office/drawing/2014/main" val="3862383594"/>
                  </a:ext>
                </a:extLst>
              </a:tr>
            </a:tbl>
          </a:graphicData>
        </a:graphic>
      </p:graphicFrame>
    </p:spTree>
    <p:extLst>
      <p:ext uri="{BB962C8B-B14F-4D97-AF65-F5344CB8AC3E}">
        <p14:creationId xmlns:p14="http://schemas.microsoft.com/office/powerpoint/2010/main" val="1190182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a:xfrm>
            <a:off x="838201" y="1057013"/>
            <a:ext cx="10082336" cy="633676"/>
          </a:xfrm>
        </p:spPr>
        <p:txBody>
          <a:bodyPr/>
          <a:lstStyle/>
          <a:p>
            <a:r>
              <a:rPr lang="sv-SE" dirty="0"/>
              <a:t>Har coronaviruset påverkat någon av följande delar kring ditt boende?</a:t>
            </a:r>
            <a:endParaRPr lang="sv-SE" dirty="0">
              <a:solidFill>
                <a:schemeClr val="bg1"/>
              </a:solidFill>
            </a:endParaRPr>
          </a:p>
        </p:txBody>
      </p:sp>
      <p:sp>
        <p:nvSpPr>
          <p:cNvPr id="9" name="textruta 8">
            <a:extLst>
              <a:ext uri="{FF2B5EF4-FFF2-40B4-BE49-F238E27FC236}">
                <a16:creationId xmlns:a16="http://schemas.microsoft.com/office/drawing/2014/main" id="{5861EBB8-BDE4-134F-BED9-28C60F594DE0}"/>
              </a:ext>
            </a:extLst>
          </p:cNvPr>
          <p:cNvSpPr txBox="1"/>
          <p:nvPr/>
        </p:nvSpPr>
        <p:spPr>
          <a:xfrm>
            <a:off x="756000" y="6480000"/>
            <a:ext cx="1298753" cy="276999"/>
          </a:xfrm>
          <a:prstGeom prst="rect">
            <a:avLst/>
          </a:prstGeom>
          <a:noFill/>
        </p:spPr>
        <p:txBody>
          <a:bodyPr wrap="none" rtlCol="0">
            <a:spAutoFit/>
          </a:bodyPr>
          <a:lstStyle/>
          <a:p>
            <a:r>
              <a:rPr lang="sv-SE" sz="1200" dirty="0"/>
              <a:t>Antal svar = 698</a:t>
            </a:r>
          </a:p>
        </p:txBody>
      </p:sp>
      <p:sp>
        <p:nvSpPr>
          <p:cNvPr id="5" name="textruta 4">
            <a:extLst>
              <a:ext uri="{FF2B5EF4-FFF2-40B4-BE49-F238E27FC236}">
                <a16:creationId xmlns:a16="http://schemas.microsoft.com/office/drawing/2014/main" id="{2087E1F5-9E00-F845-A4B8-5AA57EAB3AD9}"/>
              </a:ext>
            </a:extLst>
          </p:cNvPr>
          <p:cNvSpPr txBox="1"/>
          <p:nvPr/>
        </p:nvSpPr>
        <p:spPr>
          <a:xfrm>
            <a:off x="2207568" y="6518471"/>
            <a:ext cx="2515432" cy="200055"/>
          </a:xfrm>
          <a:prstGeom prst="rect">
            <a:avLst/>
          </a:prstGeom>
          <a:noFill/>
        </p:spPr>
        <p:txBody>
          <a:bodyPr wrap="none" rtlCol="0">
            <a:spAutoFit/>
          </a:bodyPr>
          <a:lstStyle/>
          <a:p>
            <a:r>
              <a:rPr lang="sv-SE" sz="700" dirty="0"/>
              <a:t>Respondenterna har fått uppge mer än ett svarsalternativ</a:t>
            </a:r>
          </a:p>
        </p:txBody>
      </p:sp>
      <p:graphicFrame>
        <p:nvGraphicFramePr>
          <p:cNvPr id="7" name="Diagram 6">
            <a:extLst>
              <a:ext uri="{FF2B5EF4-FFF2-40B4-BE49-F238E27FC236}">
                <a16:creationId xmlns:a16="http://schemas.microsoft.com/office/drawing/2014/main" id="{AA41E693-6EA3-0048-B92D-5B163F7BB9C3}"/>
              </a:ext>
            </a:extLst>
          </p:cNvPr>
          <p:cNvGraphicFramePr>
            <a:graphicFrameLocks/>
          </p:cNvGraphicFramePr>
          <p:nvPr>
            <p:extLst>
              <p:ext uri="{D42A27DB-BD31-4B8C-83A1-F6EECF244321}">
                <p14:modId xmlns:p14="http://schemas.microsoft.com/office/powerpoint/2010/main" val="2358614486"/>
              </p:ext>
            </p:extLst>
          </p:nvPr>
        </p:nvGraphicFramePr>
        <p:xfrm>
          <a:off x="838200" y="2079710"/>
          <a:ext cx="9866312" cy="433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247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coronaviruset påverkat någon av följande delar kring ditt boende?</a:t>
            </a:r>
            <a:endParaRPr lang="sv-SE" dirty="0">
              <a:solidFill>
                <a:schemeClr val="bg1"/>
              </a:solidFill>
            </a:endParaRPr>
          </a:p>
        </p:txBody>
      </p:sp>
      <p:graphicFrame>
        <p:nvGraphicFramePr>
          <p:cNvPr id="3" name="Tabell 2">
            <a:extLst>
              <a:ext uri="{FF2B5EF4-FFF2-40B4-BE49-F238E27FC236}">
                <a16:creationId xmlns:a16="http://schemas.microsoft.com/office/drawing/2014/main" id="{73EB0324-6A21-B64D-B764-EC699E7C3C48}"/>
              </a:ext>
            </a:extLst>
          </p:cNvPr>
          <p:cNvGraphicFramePr>
            <a:graphicFrameLocks noGrp="1"/>
          </p:cNvGraphicFramePr>
          <p:nvPr>
            <p:extLst>
              <p:ext uri="{D42A27DB-BD31-4B8C-83A1-F6EECF244321}">
                <p14:modId xmlns:p14="http://schemas.microsoft.com/office/powerpoint/2010/main" val="3273041589"/>
              </p:ext>
            </p:extLst>
          </p:nvPr>
        </p:nvGraphicFramePr>
        <p:xfrm>
          <a:off x="623392" y="2492896"/>
          <a:ext cx="9709817" cy="2714625"/>
        </p:xfrm>
        <a:graphic>
          <a:graphicData uri="http://schemas.openxmlformats.org/drawingml/2006/table">
            <a:tbl>
              <a:tblPr firstRow="1" bandRow="1">
                <a:tableStyleId>{91EBBBCC-DAD2-459C-BE2E-F6DE35CF9A28}</a:tableStyleId>
              </a:tblPr>
              <a:tblGrid>
                <a:gridCol w="3136201">
                  <a:extLst>
                    <a:ext uri="{9D8B030D-6E8A-4147-A177-3AD203B41FA5}">
                      <a16:colId xmlns:a16="http://schemas.microsoft.com/office/drawing/2014/main" val="4001956675"/>
                    </a:ext>
                  </a:extLst>
                </a:gridCol>
                <a:gridCol w="1800480">
                  <a:extLst>
                    <a:ext uri="{9D8B030D-6E8A-4147-A177-3AD203B41FA5}">
                      <a16:colId xmlns:a16="http://schemas.microsoft.com/office/drawing/2014/main" val="2436941496"/>
                    </a:ext>
                  </a:extLst>
                </a:gridCol>
                <a:gridCol w="2198577">
                  <a:extLst>
                    <a:ext uri="{9D8B030D-6E8A-4147-A177-3AD203B41FA5}">
                      <a16:colId xmlns:a16="http://schemas.microsoft.com/office/drawing/2014/main" val="2893251207"/>
                    </a:ext>
                  </a:extLst>
                </a:gridCol>
                <a:gridCol w="2574559">
                  <a:extLst>
                    <a:ext uri="{9D8B030D-6E8A-4147-A177-3AD203B41FA5}">
                      <a16:colId xmlns:a16="http://schemas.microsoft.com/office/drawing/2014/main" val="4215965132"/>
                    </a:ext>
                  </a:extLst>
                </a:gridCol>
              </a:tblGrid>
              <a:tr h="370840">
                <a:tc>
                  <a:txBody>
                    <a:bodyPr/>
                    <a:lstStyle/>
                    <a:p>
                      <a:pPr algn="ctr" fontAlgn="ctr"/>
                      <a:endParaRPr lang="sv-SE"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sv-SE" sz="1100" u="none" strike="noStrike" dirty="0">
                          <a:effectLst/>
                        </a:rPr>
                        <a:t>Mindre än 300 000 SEK</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300 001 - 500 000 SEK</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Mer än 500 000 SEK</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44701573"/>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2226066991"/>
                  </a:ext>
                </a:extLst>
              </a:tr>
              <a:tr h="370840">
                <a:tc>
                  <a:txBody>
                    <a:bodyPr/>
                    <a:lstStyle/>
                    <a:p>
                      <a:pPr algn="ctr" fontAlgn="ctr"/>
                      <a:r>
                        <a:rPr lang="sv-SE" sz="1050" b="0" i="0" u="none" strike="noStrike">
                          <a:solidFill>
                            <a:srgbClr val="000000"/>
                          </a:solidFill>
                          <a:effectLst/>
                          <a:latin typeface="Arial" panose="020B0604020202020204" pitchFamily="34" charset="0"/>
                        </a:rPr>
                        <a:t>Jag har minskat eller helt upphört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9%</a:t>
                      </a:r>
                    </a:p>
                  </a:txBody>
                  <a:tcPr marL="9525" marR="9525" marT="9525" marB="0" anchor="ctr"/>
                </a:tc>
                <a:extLst>
                  <a:ext uri="{0D108BD9-81ED-4DB2-BD59-A6C34878D82A}">
                    <a16:rowId xmlns:a16="http://schemas.microsoft.com/office/drawing/2014/main" val="1881743991"/>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släppa in hantverkare eller servicepersonal som ska genomföra reparationer eller liknande i</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3439677948"/>
                  </a:ext>
                </a:extLst>
              </a:tr>
              <a:tr h="370840">
                <a:tc>
                  <a:txBody>
                    <a:bodyPr/>
                    <a:lstStyle/>
                    <a:p>
                      <a:pPr algn="ctr" fontAlgn="ctr"/>
                      <a:r>
                        <a:rPr lang="sv-SE" sz="1050" b="0" i="0" u="none" strike="noStrike">
                          <a:solidFill>
                            <a:srgbClr val="000000"/>
                          </a:solidFill>
                          <a:effectLst/>
                          <a:latin typeface="Arial" panose="020B0604020202020204" pitchFamily="34" charset="0"/>
                        </a:rPr>
                        <a:t>Jag har undvikit att göra felanmälningar kring saker i min lägenhet för att undvika besök</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11%</a:t>
                      </a:r>
                    </a:p>
                  </a:txBody>
                  <a:tcPr marL="9525" marR="9525" marT="9525" marB="0" anchor="ctr"/>
                </a:tc>
                <a:extLst>
                  <a:ext uri="{0D108BD9-81ED-4DB2-BD59-A6C34878D82A}">
                    <a16:rowId xmlns:a16="http://schemas.microsoft.com/office/drawing/2014/main" val="3393916323"/>
                  </a:ext>
                </a:extLst>
              </a:tr>
              <a:tr h="370840">
                <a:tc>
                  <a:txBody>
                    <a:bodyPr/>
                    <a:lstStyle/>
                    <a:p>
                      <a:pPr algn="ctr" fontAlgn="ctr"/>
                      <a:r>
                        <a:rPr lang="sv-SE" sz="1050" b="0" i="0" u="none" strike="noStrike">
                          <a:solidFill>
                            <a:srgbClr val="000000"/>
                          </a:solidFill>
                          <a:effectLst/>
                          <a:latin typeface="Arial" panose="020B0604020202020204" pitchFamily="34" charset="0"/>
                        </a:rPr>
                        <a:t>Inget av ovanstående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extLst>
                  <a:ext uri="{0D108BD9-81ED-4DB2-BD59-A6C34878D82A}">
                    <a16:rowId xmlns:a16="http://schemas.microsoft.com/office/drawing/2014/main" val="2884380784"/>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253</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127</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114</a:t>
                      </a:r>
                    </a:p>
                  </a:txBody>
                  <a:tcPr marL="9525" marR="9525" marT="9525" marB="0" anchor="ctr"/>
                </a:tc>
                <a:extLst>
                  <a:ext uri="{0D108BD9-81ED-4DB2-BD59-A6C34878D82A}">
                    <a16:rowId xmlns:a16="http://schemas.microsoft.com/office/drawing/2014/main" val="2738775283"/>
                  </a:ext>
                </a:extLst>
              </a:tr>
            </a:tbl>
          </a:graphicData>
        </a:graphic>
      </p:graphicFrame>
    </p:spTree>
    <p:extLst>
      <p:ext uri="{BB962C8B-B14F-4D97-AF65-F5344CB8AC3E}">
        <p14:creationId xmlns:p14="http://schemas.microsoft.com/office/powerpoint/2010/main" val="4079566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coronaviruset påverkat någon av följande delar kring ditt boende?</a:t>
            </a:r>
            <a:endParaRPr lang="sv-SE" dirty="0">
              <a:solidFill>
                <a:schemeClr val="bg1"/>
              </a:solidFill>
            </a:endParaRPr>
          </a:p>
        </p:txBody>
      </p:sp>
      <p:graphicFrame>
        <p:nvGraphicFramePr>
          <p:cNvPr id="4" name="Tabell 3">
            <a:extLst>
              <a:ext uri="{FF2B5EF4-FFF2-40B4-BE49-F238E27FC236}">
                <a16:creationId xmlns:a16="http://schemas.microsoft.com/office/drawing/2014/main" id="{7DF2021B-71F4-7140-A40F-943CFAAFC914}"/>
              </a:ext>
            </a:extLst>
          </p:cNvPr>
          <p:cNvGraphicFramePr>
            <a:graphicFrameLocks noGrp="1"/>
          </p:cNvGraphicFramePr>
          <p:nvPr>
            <p:extLst>
              <p:ext uri="{D42A27DB-BD31-4B8C-83A1-F6EECF244321}">
                <p14:modId xmlns:p14="http://schemas.microsoft.com/office/powerpoint/2010/main" val="3123382391"/>
              </p:ext>
            </p:extLst>
          </p:nvPr>
        </p:nvGraphicFramePr>
        <p:xfrm>
          <a:off x="1199456" y="2636912"/>
          <a:ext cx="8814732" cy="2714625"/>
        </p:xfrm>
        <a:graphic>
          <a:graphicData uri="http://schemas.openxmlformats.org/drawingml/2006/table">
            <a:tbl>
              <a:tblPr firstRow="1" bandRow="1">
                <a:tableStyleId>{91EBBBCC-DAD2-459C-BE2E-F6DE35CF9A28}</a:tableStyleId>
              </a:tblPr>
              <a:tblGrid>
                <a:gridCol w="3665173">
                  <a:extLst>
                    <a:ext uri="{9D8B030D-6E8A-4147-A177-3AD203B41FA5}">
                      <a16:colId xmlns:a16="http://schemas.microsoft.com/office/drawing/2014/main" val="1506556507"/>
                    </a:ext>
                  </a:extLst>
                </a:gridCol>
                <a:gridCol w="1141957">
                  <a:extLst>
                    <a:ext uri="{9D8B030D-6E8A-4147-A177-3AD203B41FA5}">
                      <a16:colId xmlns:a16="http://schemas.microsoft.com/office/drawing/2014/main" val="1259248435"/>
                    </a:ext>
                  </a:extLst>
                </a:gridCol>
                <a:gridCol w="1046794">
                  <a:extLst>
                    <a:ext uri="{9D8B030D-6E8A-4147-A177-3AD203B41FA5}">
                      <a16:colId xmlns:a16="http://schemas.microsoft.com/office/drawing/2014/main" val="2453859340"/>
                    </a:ext>
                  </a:extLst>
                </a:gridCol>
                <a:gridCol w="1046794">
                  <a:extLst>
                    <a:ext uri="{9D8B030D-6E8A-4147-A177-3AD203B41FA5}">
                      <a16:colId xmlns:a16="http://schemas.microsoft.com/office/drawing/2014/main" val="880965323"/>
                    </a:ext>
                  </a:extLst>
                </a:gridCol>
                <a:gridCol w="1914014">
                  <a:extLst>
                    <a:ext uri="{9D8B030D-6E8A-4147-A177-3AD203B41FA5}">
                      <a16:colId xmlns:a16="http://schemas.microsoft.com/office/drawing/2014/main" val="2886545701"/>
                    </a:ext>
                  </a:extLst>
                </a:gridCol>
              </a:tblGrid>
              <a:tr h="370840">
                <a:tc>
                  <a:txBody>
                    <a:bodyPr/>
                    <a:lstStyle/>
                    <a:p>
                      <a:pPr algn="ctr" fontAlgn="ctr"/>
                      <a:r>
                        <a:rPr lang="sv-SE" sz="1100" u="none" strike="noStrike" dirty="0">
                          <a:effectLst/>
                        </a:rPr>
                        <a:t> </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Under 30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30-44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45-59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60 år eller äldre</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33205020"/>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extLst>
                  <a:ext uri="{0D108BD9-81ED-4DB2-BD59-A6C34878D82A}">
                    <a16:rowId xmlns:a16="http://schemas.microsoft.com/office/drawing/2014/main" val="649434971"/>
                  </a:ext>
                </a:extLst>
              </a:tr>
              <a:tr h="370840">
                <a:tc>
                  <a:txBody>
                    <a:bodyPr/>
                    <a:lstStyle/>
                    <a:p>
                      <a:pPr algn="ctr" fontAlgn="ctr"/>
                      <a:r>
                        <a:rPr lang="sv-SE" sz="1050" b="0" i="0" u="none" strike="noStrike">
                          <a:solidFill>
                            <a:srgbClr val="000000"/>
                          </a:solidFill>
                          <a:effectLst/>
                          <a:latin typeface="Arial" panose="020B0604020202020204" pitchFamily="34" charset="0"/>
                        </a:rPr>
                        <a:t>Jag har minskat eller helt upphört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extLst>
                  <a:ext uri="{0D108BD9-81ED-4DB2-BD59-A6C34878D82A}">
                    <a16:rowId xmlns:a16="http://schemas.microsoft.com/office/drawing/2014/main" val="3231842410"/>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släppa in hantverkare eller servicepersonal som ska genomföra reparationer eller liknande i</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14%</a:t>
                      </a:r>
                    </a:p>
                  </a:txBody>
                  <a:tcPr marL="9525" marR="9525" marT="9525" marB="0" anchor="ctr"/>
                </a:tc>
                <a:extLst>
                  <a:ext uri="{0D108BD9-81ED-4DB2-BD59-A6C34878D82A}">
                    <a16:rowId xmlns:a16="http://schemas.microsoft.com/office/drawing/2014/main" val="3376424759"/>
                  </a:ext>
                </a:extLst>
              </a:tr>
              <a:tr h="370840">
                <a:tc>
                  <a:txBody>
                    <a:bodyPr/>
                    <a:lstStyle/>
                    <a:p>
                      <a:pPr algn="ctr" fontAlgn="ctr"/>
                      <a:r>
                        <a:rPr lang="sv-SE" sz="1050" b="0" i="0" u="none" strike="noStrike">
                          <a:solidFill>
                            <a:srgbClr val="000000"/>
                          </a:solidFill>
                          <a:effectLst/>
                          <a:latin typeface="Arial" panose="020B0604020202020204" pitchFamily="34" charset="0"/>
                        </a:rPr>
                        <a:t>Jag har undvikit att göra felanmälningar kring saker i min lägenhet för att undvika besök</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2143060459"/>
                  </a:ext>
                </a:extLst>
              </a:tr>
              <a:tr h="370840">
                <a:tc>
                  <a:txBody>
                    <a:bodyPr/>
                    <a:lstStyle/>
                    <a:p>
                      <a:pPr algn="ctr" fontAlgn="ctr"/>
                      <a:r>
                        <a:rPr lang="sv-SE" sz="1050" b="0" i="0" u="none" strike="noStrike">
                          <a:solidFill>
                            <a:srgbClr val="000000"/>
                          </a:solidFill>
                          <a:effectLst/>
                          <a:latin typeface="Arial" panose="020B0604020202020204" pitchFamily="34" charset="0"/>
                        </a:rPr>
                        <a:t>Inget av ovanstående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extLst>
                  <a:ext uri="{0D108BD9-81ED-4DB2-BD59-A6C34878D82A}">
                    <a16:rowId xmlns:a16="http://schemas.microsoft.com/office/drawing/2014/main" val="2064994"/>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139</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142</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141</a:t>
                      </a:r>
                    </a:p>
                  </a:txBody>
                  <a:tcPr marL="9525" marR="9525" marT="9525" marB="0" anchor="ctr"/>
                </a:tc>
                <a:tc>
                  <a:txBody>
                    <a:bodyPr/>
                    <a:lstStyle/>
                    <a:p>
                      <a:pPr algn="ctr" fontAlgn="ctr"/>
                      <a:r>
                        <a:rPr lang="sv-SE" sz="1100" b="1" i="0" u="none" strike="noStrike" dirty="0">
                          <a:solidFill>
                            <a:srgbClr val="000000"/>
                          </a:solidFill>
                          <a:effectLst/>
                          <a:latin typeface="Arial" panose="020B0604020202020204" pitchFamily="34" charset="0"/>
                        </a:rPr>
                        <a:t>128</a:t>
                      </a:r>
                    </a:p>
                  </a:txBody>
                  <a:tcPr marL="9525" marR="9525" marT="9525" marB="0" anchor="ctr"/>
                </a:tc>
                <a:extLst>
                  <a:ext uri="{0D108BD9-81ED-4DB2-BD59-A6C34878D82A}">
                    <a16:rowId xmlns:a16="http://schemas.microsoft.com/office/drawing/2014/main" val="3254247054"/>
                  </a:ext>
                </a:extLst>
              </a:tr>
            </a:tbl>
          </a:graphicData>
        </a:graphic>
      </p:graphicFrame>
    </p:spTree>
    <p:extLst>
      <p:ext uri="{BB962C8B-B14F-4D97-AF65-F5344CB8AC3E}">
        <p14:creationId xmlns:p14="http://schemas.microsoft.com/office/powerpoint/2010/main" val="466003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coronaviruset påverkat någon av följande delar kring ditt boende?</a:t>
            </a:r>
            <a:endParaRPr lang="sv-SE" dirty="0">
              <a:solidFill>
                <a:schemeClr val="bg1"/>
              </a:solidFill>
            </a:endParaRPr>
          </a:p>
        </p:txBody>
      </p:sp>
      <p:graphicFrame>
        <p:nvGraphicFramePr>
          <p:cNvPr id="3" name="Tabell 2">
            <a:extLst>
              <a:ext uri="{FF2B5EF4-FFF2-40B4-BE49-F238E27FC236}">
                <a16:creationId xmlns:a16="http://schemas.microsoft.com/office/drawing/2014/main" id="{67157E1F-2721-3F40-9244-F3D366A893D2}"/>
              </a:ext>
            </a:extLst>
          </p:cNvPr>
          <p:cNvGraphicFramePr>
            <a:graphicFrameLocks noGrp="1"/>
          </p:cNvGraphicFramePr>
          <p:nvPr>
            <p:extLst>
              <p:ext uri="{D42A27DB-BD31-4B8C-83A1-F6EECF244321}">
                <p14:modId xmlns:p14="http://schemas.microsoft.com/office/powerpoint/2010/main" val="1256886034"/>
              </p:ext>
            </p:extLst>
          </p:nvPr>
        </p:nvGraphicFramePr>
        <p:xfrm>
          <a:off x="828418" y="2469977"/>
          <a:ext cx="9275763" cy="2714625"/>
        </p:xfrm>
        <a:graphic>
          <a:graphicData uri="http://schemas.openxmlformats.org/drawingml/2006/table">
            <a:tbl>
              <a:tblPr firstRow="1" bandRow="1">
                <a:tableStyleId>{91EBBBCC-DAD2-459C-BE2E-F6DE35CF9A28}</a:tableStyleId>
              </a:tblPr>
              <a:tblGrid>
                <a:gridCol w="2773363">
                  <a:extLst>
                    <a:ext uri="{9D8B030D-6E8A-4147-A177-3AD203B41FA5}">
                      <a16:colId xmlns:a16="http://schemas.microsoft.com/office/drawing/2014/main" val="1719352164"/>
                    </a:ext>
                  </a:extLst>
                </a:gridCol>
                <a:gridCol w="1625600">
                  <a:extLst>
                    <a:ext uri="{9D8B030D-6E8A-4147-A177-3AD203B41FA5}">
                      <a16:colId xmlns:a16="http://schemas.microsoft.com/office/drawing/2014/main" val="2158087372"/>
                    </a:ext>
                  </a:extLst>
                </a:gridCol>
                <a:gridCol w="1625600">
                  <a:extLst>
                    <a:ext uri="{9D8B030D-6E8A-4147-A177-3AD203B41FA5}">
                      <a16:colId xmlns:a16="http://schemas.microsoft.com/office/drawing/2014/main" val="1593782749"/>
                    </a:ext>
                  </a:extLst>
                </a:gridCol>
                <a:gridCol w="1625600">
                  <a:extLst>
                    <a:ext uri="{9D8B030D-6E8A-4147-A177-3AD203B41FA5}">
                      <a16:colId xmlns:a16="http://schemas.microsoft.com/office/drawing/2014/main" val="4117986924"/>
                    </a:ext>
                  </a:extLst>
                </a:gridCol>
                <a:gridCol w="1625600">
                  <a:extLst>
                    <a:ext uri="{9D8B030D-6E8A-4147-A177-3AD203B41FA5}">
                      <a16:colId xmlns:a16="http://schemas.microsoft.com/office/drawing/2014/main" val="3383023796"/>
                    </a:ext>
                  </a:extLst>
                </a:gridCol>
              </a:tblGrid>
              <a:tr h="370840">
                <a:tc>
                  <a:txBody>
                    <a:bodyPr/>
                    <a:lstStyle/>
                    <a:p>
                      <a:pPr algn="l" fontAlgn="b"/>
                      <a:endParaRPr lang="sv-S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sv-SE" sz="1050" u="none" strike="noStrike" dirty="0">
                          <a:effectLst/>
                        </a:rPr>
                        <a:t>Stockholm</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Östra Mellansverige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Sydsverige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Västsverige</a:t>
                      </a:r>
                      <a:endParaRPr lang="sv-SE" sz="105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14488306"/>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19%</a:t>
                      </a:r>
                    </a:p>
                  </a:txBody>
                  <a:tcPr marL="9525" marR="9525" marT="9525" marB="0" anchor="ctr"/>
                </a:tc>
                <a:extLst>
                  <a:ext uri="{0D108BD9-81ED-4DB2-BD59-A6C34878D82A}">
                    <a16:rowId xmlns:a16="http://schemas.microsoft.com/office/drawing/2014/main" val="1990029358"/>
                  </a:ext>
                </a:extLst>
              </a:tr>
              <a:tr h="370840">
                <a:tc>
                  <a:txBody>
                    <a:bodyPr/>
                    <a:lstStyle/>
                    <a:p>
                      <a:pPr algn="ctr" fontAlgn="ctr"/>
                      <a:r>
                        <a:rPr lang="sv-SE" sz="1050" b="0" i="0" u="none" strike="noStrike">
                          <a:solidFill>
                            <a:srgbClr val="000000"/>
                          </a:solidFill>
                          <a:effectLst/>
                          <a:latin typeface="Arial" panose="020B0604020202020204" pitchFamily="34" charset="0"/>
                        </a:rPr>
                        <a:t>Jag har minskat eller helt upphört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extLst>
                  <a:ext uri="{0D108BD9-81ED-4DB2-BD59-A6C34878D82A}">
                    <a16:rowId xmlns:a16="http://schemas.microsoft.com/office/drawing/2014/main" val="3646110734"/>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släppa in hantverkare eller servicepersonal som ska genomföra reparationer eller liknande i</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4093990771"/>
                  </a:ext>
                </a:extLst>
              </a:tr>
              <a:tr h="370840">
                <a:tc>
                  <a:txBody>
                    <a:bodyPr/>
                    <a:lstStyle/>
                    <a:p>
                      <a:pPr algn="ctr" fontAlgn="ctr"/>
                      <a:r>
                        <a:rPr lang="sv-SE" sz="1050" b="0" i="0" u="none" strike="noStrike">
                          <a:solidFill>
                            <a:srgbClr val="000000"/>
                          </a:solidFill>
                          <a:effectLst/>
                          <a:latin typeface="Arial" panose="020B0604020202020204" pitchFamily="34" charset="0"/>
                        </a:rPr>
                        <a:t>Jag har undvikit att göra felanmälningar kring saker i min lägenhet för att undvika besök</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18%</a:t>
                      </a:r>
                    </a:p>
                  </a:txBody>
                  <a:tcPr marL="9525" marR="9525" marT="9525" marB="0" anchor="ctr"/>
                </a:tc>
                <a:extLst>
                  <a:ext uri="{0D108BD9-81ED-4DB2-BD59-A6C34878D82A}">
                    <a16:rowId xmlns:a16="http://schemas.microsoft.com/office/drawing/2014/main" val="2315408489"/>
                  </a:ext>
                </a:extLst>
              </a:tr>
              <a:tr h="370840">
                <a:tc>
                  <a:txBody>
                    <a:bodyPr/>
                    <a:lstStyle/>
                    <a:p>
                      <a:pPr algn="ctr" fontAlgn="ctr"/>
                      <a:r>
                        <a:rPr lang="sv-SE" sz="1050" b="0" i="0" u="none" strike="noStrike">
                          <a:solidFill>
                            <a:srgbClr val="000000"/>
                          </a:solidFill>
                          <a:effectLst/>
                          <a:latin typeface="Arial" panose="020B0604020202020204" pitchFamily="34" charset="0"/>
                        </a:rPr>
                        <a:t>Inget av ovanstående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60%</a:t>
                      </a:r>
                    </a:p>
                  </a:txBody>
                  <a:tcPr marL="9525" marR="9525" marT="9525" marB="0" anchor="ctr"/>
                </a:tc>
                <a:extLst>
                  <a:ext uri="{0D108BD9-81ED-4DB2-BD59-A6C34878D82A}">
                    <a16:rowId xmlns:a16="http://schemas.microsoft.com/office/drawing/2014/main" val="3629516121"/>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175</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93</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88</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101</a:t>
                      </a:r>
                    </a:p>
                  </a:txBody>
                  <a:tcPr marL="9525" marR="9525" marT="9525" marB="0" anchor="ctr"/>
                </a:tc>
                <a:extLst>
                  <a:ext uri="{0D108BD9-81ED-4DB2-BD59-A6C34878D82A}">
                    <a16:rowId xmlns:a16="http://schemas.microsoft.com/office/drawing/2014/main" val="1268342890"/>
                  </a:ext>
                </a:extLst>
              </a:tr>
            </a:tbl>
          </a:graphicData>
        </a:graphic>
      </p:graphicFrame>
    </p:spTree>
    <p:extLst>
      <p:ext uri="{BB962C8B-B14F-4D97-AF65-F5344CB8AC3E}">
        <p14:creationId xmlns:p14="http://schemas.microsoft.com/office/powerpoint/2010/main" val="3301193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03750CA7-C76D-1742-9AF6-6D0107B93A84}"/>
              </a:ext>
            </a:extLst>
          </p:cNvPr>
          <p:cNvSpPr>
            <a:spLocks noGrp="1"/>
          </p:cNvSpPr>
          <p:nvPr>
            <p:ph type="title"/>
          </p:nvPr>
        </p:nvSpPr>
        <p:spPr>
          <a:xfrm>
            <a:off x="1000736" y="2898397"/>
            <a:ext cx="10190527" cy="633676"/>
          </a:xfrm>
        </p:spPr>
        <p:txBody>
          <a:bodyPr/>
          <a:lstStyle/>
          <a:p>
            <a:pPr algn="ctr"/>
            <a:r>
              <a:rPr lang="sv-SE" dirty="0"/>
              <a:t>Undersökningar som leder till utveckling!</a:t>
            </a:r>
          </a:p>
        </p:txBody>
      </p:sp>
    </p:spTree>
    <p:extLst>
      <p:ext uri="{BB962C8B-B14F-4D97-AF65-F5344CB8AC3E}">
        <p14:creationId xmlns:p14="http://schemas.microsoft.com/office/powerpoint/2010/main" val="3611920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Känner du oro över att din privatekonomi kommer att påverkas negativt av </a:t>
            </a:r>
            <a:r>
              <a:rPr lang="sv-SE" dirty="0" err="1"/>
              <a:t>coronapandemin</a:t>
            </a:r>
            <a:r>
              <a:rPr lang="sv-SE" dirty="0"/>
              <a:t>?</a:t>
            </a:r>
            <a:endParaRPr lang="sv-SE" dirty="0">
              <a:solidFill>
                <a:schemeClr val="bg1"/>
              </a:solidFill>
            </a:endParaRPr>
          </a:p>
        </p:txBody>
      </p:sp>
      <p:sp>
        <p:nvSpPr>
          <p:cNvPr id="8" name="textruta 7">
            <a:extLst>
              <a:ext uri="{FF2B5EF4-FFF2-40B4-BE49-F238E27FC236}">
                <a16:creationId xmlns:a16="http://schemas.microsoft.com/office/drawing/2014/main" id="{B0DDCD0D-A65E-FC47-88E3-2713EF60868A}"/>
              </a:ext>
            </a:extLst>
          </p:cNvPr>
          <p:cNvSpPr txBox="1"/>
          <p:nvPr/>
        </p:nvSpPr>
        <p:spPr>
          <a:xfrm>
            <a:off x="756000" y="6480000"/>
            <a:ext cx="1208985" cy="276999"/>
          </a:xfrm>
          <a:prstGeom prst="rect">
            <a:avLst/>
          </a:prstGeom>
          <a:noFill/>
        </p:spPr>
        <p:txBody>
          <a:bodyPr wrap="none" rtlCol="0">
            <a:spAutoFit/>
          </a:bodyPr>
          <a:lstStyle/>
          <a:p>
            <a:r>
              <a:rPr lang="sv-SE" sz="1200" dirty="0"/>
              <a:t>Antal svar: 998</a:t>
            </a:r>
          </a:p>
        </p:txBody>
      </p:sp>
      <p:graphicFrame>
        <p:nvGraphicFramePr>
          <p:cNvPr id="5" name="Diagram 4">
            <a:extLst>
              <a:ext uri="{FF2B5EF4-FFF2-40B4-BE49-F238E27FC236}">
                <a16:creationId xmlns:a16="http://schemas.microsoft.com/office/drawing/2014/main" id="{1E515C94-AE8D-7746-B218-83FA1A895A99}"/>
              </a:ext>
            </a:extLst>
          </p:cNvPr>
          <p:cNvGraphicFramePr>
            <a:graphicFrameLocks/>
          </p:cNvGraphicFramePr>
          <p:nvPr>
            <p:extLst>
              <p:ext uri="{D42A27DB-BD31-4B8C-83A1-F6EECF244321}">
                <p14:modId xmlns:p14="http://schemas.microsoft.com/office/powerpoint/2010/main" val="3008623225"/>
              </p:ext>
            </p:extLst>
          </p:nvPr>
        </p:nvGraphicFramePr>
        <p:xfrm>
          <a:off x="851633" y="2204864"/>
          <a:ext cx="6741141" cy="41044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9357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Känner du oro över att din privatekonomi kommer att påverkas negativt av </a:t>
            </a:r>
            <a:r>
              <a:rPr lang="sv-SE" dirty="0" err="1"/>
              <a:t>coronapandemin</a:t>
            </a:r>
            <a:r>
              <a:rPr lang="sv-SE" dirty="0"/>
              <a:t>?</a:t>
            </a:r>
            <a:endParaRPr lang="sv-SE" dirty="0">
              <a:solidFill>
                <a:schemeClr val="bg1"/>
              </a:solidFill>
            </a:endParaRPr>
          </a:p>
        </p:txBody>
      </p:sp>
      <p:graphicFrame>
        <p:nvGraphicFramePr>
          <p:cNvPr id="3" name="Tabell 2">
            <a:extLst>
              <a:ext uri="{FF2B5EF4-FFF2-40B4-BE49-F238E27FC236}">
                <a16:creationId xmlns:a16="http://schemas.microsoft.com/office/drawing/2014/main" id="{73EB0324-6A21-B64D-B764-EC699E7C3C48}"/>
              </a:ext>
            </a:extLst>
          </p:cNvPr>
          <p:cNvGraphicFramePr>
            <a:graphicFrameLocks noGrp="1"/>
          </p:cNvGraphicFramePr>
          <p:nvPr>
            <p:extLst>
              <p:ext uri="{D42A27DB-BD31-4B8C-83A1-F6EECF244321}">
                <p14:modId xmlns:p14="http://schemas.microsoft.com/office/powerpoint/2010/main" val="1963580685"/>
              </p:ext>
            </p:extLst>
          </p:nvPr>
        </p:nvGraphicFramePr>
        <p:xfrm>
          <a:off x="1557936" y="2852936"/>
          <a:ext cx="8128000" cy="1854200"/>
        </p:xfrm>
        <a:graphic>
          <a:graphicData uri="http://schemas.openxmlformats.org/drawingml/2006/table">
            <a:tbl>
              <a:tblPr firstRow="1" bandRow="1">
                <a:tableStyleId>{91EBBBCC-DAD2-459C-BE2E-F6DE35CF9A28}</a:tableStyleId>
              </a:tblPr>
              <a:tblGrid>
                <a:gridCol w="2032000">
                  <a:extLst>
                    <a:ext uri="{9D8B030D-6E8A-4147-A177-3AD203B41FA5}">
                      <a16:colId xmlns:a16="http://schemas.microsoft.com/office/drawing/2014/main" val="4001956675"/>
                    </a:ext>
                  </a:extLst>
                </a:gridCol>
                <a:gridCol w="2032000">
                  <a:extLst>
                    <a:ext uri="{9D8B030D-6E8A-4147-A177-3AD203B41FA5}">
                      <a16:colId xmlns:a16="http://schemas.microsoft.com/office/drawing/2014/main" val="2436941496"/>
                    </a:ext>
                  </a:extLst>
                </a:gridCol>
                <a:gridCol w="2032000">
                  <a:extLst>
                    <a:ext uri="{9D8B030D-6E8A-4147-A177-3AD203B41FA5}">
                      <a16:colId xmlns:a16="http://schemas.microsoft.com/office/drawing/2014/main" val="2893251207"/>
                    </a:ext>
                  </a:extLst>
                </a:gridCol>
                <a:gridCol w="2032000">
                  <a:extLst>
                    <a:ext uri="{9D8B030D-6E8A-4147-A177-3AD203B41FA5}">
                      <a16:colId xmlns:a16="http://schemas.microsoft.com/office/drawing/2014/main" val="4215965132"/>
                    </a:ext>
                  </a:extLst>
                </a:gridCol>
              </a:tblGrid>
              <a:tr h="370840">
                <a:tc>
                  <a:txBody>
                    <a:bodyPr/>
                    <a:lstStyle/>
                    <a:p>
                      <a:pPr algn="ctr" fontAlgn="ctr"/>
                      <a:endParaRPr lang="sv-SE"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sv-SE" sz="1100" u="none" strike="noStrike" dirty="0">
                          <a:effectLst/>
                        </a:rPr>
                        <a:t>Mindre än 300 000 SEK</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300 001 - 500 000 SEK</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Mer än 500 000 SEK</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44701573"/>
                  </a:ext>
                </a:extLst>
              </a:tr>
              <a:tr h="370840">
                <a:tc>
                  <a:txBody>
                    <a:bodyPr/>
                    <a:lstStyle/>
                    <a:p>
                      <a:pPr algn="ctr" fontAlgn="ctr"/>
                      <a:r>
                        <a:rPr lang="sv-SE" sz="1050" u="none" strike="noStrike" dirty="0">
                          <a:effectLst/>
                        </a:rPr>
                        <a:t>Ja, känner stor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27%</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18%</a:t>
                      </a:r>
                      <a:endParaRPr lang="sv-SE" sz="105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14%</a:t>
                      </a:r>
                      <a:endParaRPr lang="sv-SE" sz="105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26066991"/>
                  </a:ext>
                </a:extLst>
              </a:tr>
              <a:tr h="370840">
                <a:tc>
                  <a:txBody>
                    <a:bodyPr/>
                    <a:lstStyle/>
                    <a:p>
                      <a:pPr algn="ctr" fontAlgn="ctr"/>
                      <a:r>
                        <a:rPr lang="sv-SE" sz="1050" u="none" strike="noStrike" dirty="0">
                          <a:effectLst/>
                        </a:rPr>
                        <a:t>Ja, känner viss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46%</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47%</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46%</a:t>
                      </a:r>
                      <a:endParaRPr lang="sv-SE" sz="105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881743991"/>
                  </a:ext>
                </a:extLst>
              </a:tr>
              <a:tr h="370840">
                <a:tc>
                  <a:txBody>
                    <a:bodyPr/>
                    <a:lstStyle/>
                    <a:p>
                      <a:pPr algn="ctr" fontAlgn="ctr"/>
                      <a:r>
                        <a:rPr lang="sv-SE" sz="1050" u="none" strike="noStrike" dirty="0">
                          <a:effectLst/>
                        </a:rPr>
                        <a:t>Nej, känner ingen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28%</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34%</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40%</a:t>
                      </a:r>
                      <a:endParaRPr lang="sv-SE" sz="105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84380784"/>
                  </a:ext>
                </a:extLst>
              </a:tr>
              <a:tr h="370840">
                <a:tc>
                  <a:txBody>
                    <a:bodyPr/>
                    <a:lstStyle/>
                    <a:p>
                      <a:pPr algn="ctr" fontAlgn="ctr"/>
                      <a:r>
                        <a:rPr lang="sv-SE" sz="1100" b="1" u="none" strike="noStrike" dirty="0">
                          <a:effectLst/>
                        </a:rPr>
                        <a:t>Antal svar</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b="1" u="none" strike="noStrike" dirty="0">
                          <a:effectLst/>
                        </a:rPr>
                        <a:t>464</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b="1" u="none" strike="noStrike" dirty="0">
                          <a:effectLst/>
                        </a:rPr>
                        <a:t>249</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b="1" u="none" strike="noStrike" dirty="0">
                          <a:effectLst/>
                        </a:rPr>
                        <a:t>188</a:t>
                      </a:r>
                      <a:endParaRPr lang="sv-SE" sz="105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738775283"/>
                  </a:ext>
                </a:extLst>
              </a:tr>
            </a:tbl>
          </a:graphicData>
        </a:graphic>
      </p:graphicFrame>
    </p:spTree>
    <p:extLst>
      <p:ext uri="{BB962C8B-B14F-4D97-AF65-F5344CB8AC3E}">
        <p14:creationId xmlns:p14="http://schemas.microsoft.com/office/powerpoint/2010/main" val="12251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Känner du oro över att din privatekonomi kommer att påverkas negativt av </a:t>
            </a:r>
            <a:r>
              <a:rPr lang="sv-SE" dirty="0" err="1"/>
              <a:t>coronapandemin</a:t>
            </a:r>
            <a:r>
              <a:rPr lang="sv-SE" dirty="0"/>
              <a:t>?</a:t>
            </a:r>
            <a:endParaRPr lang="sv-SE" dirty="0">
              <a:solidFill>
                <a:schemeClr val="bg1"/>
              </a:solidFill>
            </a:endParaRPr>
          </a:p>
        </p:txBody>
      </p:sp>
      <p:graphicFrame>
        <p:nvGraphicFramePr>
          <p:cNvPr id="4" name="Tabell 3">
            <a:extLst>
              <a:ext uri="{FF2B5EF4-FFF2-40B4-BE49-F238E27FC236}">
                <a16:creationId xmlns:a16="http://schemas.microsoft.com/office/drawing/2014/main" id="{7DF2021B-71F4-7140-A40F-943CFAAFC914}"/>
              </a:ext>
            </a:extLst>
          </p:cNvPr>
          <p:cNvGraphicFramePr>
            <a:graphicFrameLocks noGrp="1"/>
          </p:cNvGraphicFramePr>
          <p:nvPr>
            <p:extLst>
              <p:ext uri="{D42A27DB-BD31-4B8C-83A1-F6EECF244321}">
                <p14:modId xmlns:p14="http://schemas.microsoft.com/office/powerpoint/2010/main" val="146454232"/>
              </p:ext>
            </p:extLst>
          </p:nvPr>
        </p:nvGraphicFramePr>
        <p:xfrm>
          <a:off x="1181567" y="2501900"/>
          <a:ext cx="8532800" cy="1854200"/>
        </p:xfrm>
        <a:graphic>
          <a:graphicData uri="http://schemas.openxmlformats.org/drawingml/2006/table">
            <a:tbl>
              <a:tblPr firstRow="1" bandRow="1">
                <a:tableStyleId>{91EBBBCC-DAD2-459C-BE2E-F6DE35CF9A28}</a:tableStyleId>
              </a:tblPr>
              <a:tblGrid>
                <a:gridCol w="2030400">
                  <a:extLst>
                    <a:ext uri="{9D8B030D-6E8A-4147-A177-3AD203B41FA5}">
                      <a16:colId xmlns:a16="http://schemas.microsoft.com/office/drawing/2014/main" val="1506556507"/>
                    </a:ext>
                  </a:extLst>
                </a:gridCol>
                <a:gridCol w="1625600">
                  <a:extLst>
                    <a:ext uri="{9D8B030D-6E8A-4147-A177-3AD203B41FA5}">
                      <a16:colId xmlns:a16="http://schemas.microsoft.com/office/drawing/2014/main" val="1259248435"/>
                    </a:ext>
                  </a:extLst>
                </a:gridCol>
                <a:gridCol w="1625600">
                  <a:extLst>
                    <a:ext uri="{9D8B030D-6E8A-4147-A177-3AD203B41FA5}">
                      <a16:colId xmlns:a16="http://schemas.microsoft.com/office/drawing/2014/main" val="2453859340"/>
                    </a:ext>
                  </a:extLst>
                </a:gridCol>
                <a:gridCol w="1625600">
                  <a:extLst>
                    <a:ext uri="{9D8B030D-6E8A-4147-A177-3AD203B41FA5}">
                      <a16:colId xmlns:a16="http://schemas.microsoft.com/office/drawing/2014/main" val="880965323"/>
                    </a:ext>
                  </a:extLst>
                </a:gridCol>
                <a:gridCol w="1625600">
                  <a:extLst>
                    <a:ext uri="{9D8B030D-6E8A-4147-A177-3AD203B41FA5}">
                      <a16:colId xmlns:a16="http://schemas.microsoft.com/office/drawing/2014/main" val="2886545701"/>
                    </a:ext>
                  </a:extLst>
                </a:gridCol>
              </a:tblGrid>
              <a:tr h="370840">
                <a:tc>
                  <a:txBody>
                    <a:bodyPr/>
                    <a:lstStyle/>
                    <a:p>
                      <a:pPr algn="ctr" fontAlgn="ctr"/>
                      <a:r>
                        <a:rPr lang="sv-SE" sz="1100" u="none" strike="noStrike" dirty="0">
                          <a:effectLst/>
                        </a:rPr>
                        <a:t> </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Under 30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30-44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45-59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60 år eller äldre</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33205020"/>
                  </a:ext>
                </a:extLst>
              </a:tr>
              <a:tr h="370840">
                <a:tc>
                  <a:txBody>
                    <a:bodyPr/>
                    <a:lstStyle/>
                    <a:p>
                      <a:pPr algn="ctr" fontAlgn="ctr"/>
                      <a:r>
                        <a:rPr lang="sv-SE" sz="1050" u="none" strike="noStrike" dirty="0">
                          <a:effectLst/>
                        </a:rPr>
                        <a:t>Ja, känner stor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28%</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22%</a:t>
                      </a:r>
                      <a:endParaRPr lang="sv-SE" sz="105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23%</a:t>
                      </a:r>
                      <a:endParaRPr lang="sv-SE" sz="105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12%</a:t>
                      </a:r>
                      <a:endParaRPr lang="sv-SE" sz="105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649434971"/>
                  </a:ext>
                </a:extLst>
              </a:tr>
              <a:tr h="370840">
                <a:tc>
                  <a:txBody>
                    <a:bodyPr/>
                    <a:lstStyle/>
                    <a:p>
                      <a:pPr algn="ctr" fontAlgn="ctr"/>
                      <a:r>
                        <a:rPr lang="sv-SE" sz="1050" u="none" strike="noStrike" dirty="0">
                          <a:effectLst/>
                        </a:rPr>
                        <a:t>Ja, känner viss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48%</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45%</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45%</a:t>
                      </a:r>
                      <a:endParaRPr lang="sv-SE" sz="105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49%</a:t>
                      </a:r>
                      <a:endParaRPr lang="sv-SE" sz="105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74380420"/>
                  </a:ext>
                </a:extLst>
              </a:tr>
              <a:tr h="370840">
                <a:tc>
                  <a:txBody>
                    <a:bodyPr/>
                    <a:lstStyle/>
                    <a:p>
                      <a:pPr algn="ctr" fontAlgn="ctr"/>
                      <a:r>
                        <a:rPr lang="sv-SE" sz="1050" u="none" strike="noStrike" dirty="0">
                          <a:effectLst/>
                        </a:rPr>
                        <a:t>Nej, känner ingen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25%</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33%</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32%</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40%</a:t>
                      </a:r>
                      <a:endParaRPr lang="sv-SE" sz="105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741945115"/>
                  </a:ext>
                </a:extLst>
              </a:tr>
              <a:tr h="370840">
                <a:tc>
                  <a:txBody>
                    <a:bodyPr/>
                    <a:lstStyle/>
                    <a:p>
                      <a:pPr algn="ctr" fontAlgn="ctr"/>
                      <a:r>
                        <a:rPr lang="sv-SE" sz="1100" b="1" u="none" strike="noStrike" dirty="0">
                          <a:effectLst/>
                        </a:rPr>
                        <a:t>Antal svar</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b="1" u="none" strike="noStrike" dirty="0">
                          <a:effectLst/>
                        </a:rPr>
                        <a:t>216</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b="1" u="none" strike="noStrike" dirty="0">
                          <a:effectLst/>
                        </a:rPr>
                        <a:t>268</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b="1" u="none" strike="noStrike" dirty="0">
                          <a:effectLst/>
                        </a:rPr>
                        <a:t>268</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b="1" u="none" strike="noStrike" dirty="0">
                          <a:effectLst/>
                        </a:rPr>
                        <a:t>246</a:t>
                      </a:r>
                      <a:endParaRPr lang="sv-SE" sz="11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31842410"/>
                  </a:ext>
                </a:extLst>
              </a:tr>
            </a:tbl>
          </a:graphicData>
        </a:graphic>
      </p:graphicFrame>
    </p:spTree>
    <p:extLst>
      <p:ext uri="{BB962C8B-B14F-4D97-AF65-F5344CB8AC3E}">
        <p14:creationId xmlns:p14="http://schemas.microsoft.com/office/powerpoint/2010/main" val="1318082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Känner du oro över att din privatekonomi kommer att påverkas negativt av </a:t>
            </a:r>
            <a:r>
              <a:rPr lang="sv-SE" dirty="0" err="1"/>
              <a:t>coronapandemin</a:t>
            </a:r>
            <a:r>
              <a:rPr lang="sv-SE" dirty="0"/>
              <a:t>?</a:t>
            </a:r>
            <a:endParaRPr lang="sv-SE" dirty="0">
              <a:solidFill>
                <a:schemeClr val="bg1"/>
              </a:solidFill>
            </a:endParaRPr>
          </a:p>
        </p:txBody>
      </p:sp>
      <p:graphicFrame>
        <p:nvGraphicFramePr>
          <p:cNvPr id="3" name="Tabell 2">
            <a:extLst>
              <a:ext uri="{FF2B5EF4-FFF2-40B4-BE49-F238E27FC236}">
                <a16:creationId xmlns:a16="http://schemas.microsoft.com/office/drawing/2014/main" id="{67157E1F-2721-3F40-9244-F3D366A893D2}"/>
              </a:ext>
            </a:extLst>
          </p:cNvPr>
          <p:cNvGraphicFramePr>
            <a:graphicFrameLocks noGrp="1"/>
          </p:cNvGraphicFramePr>
          <p:nvPr>
            <p:extLst>
              <p:ext uri="{D42A27DB-BD31-4B8C-83A1-F6EECF244321}">
                <p14:modId xmlns:p14="http://schemas.microsoft.com/office/powerpoint/2010/main" val="3850815240"/>
              </p:ext>
            </p:extLst>
          </p:nvPr>
        </p:nvGraphicFramePr>
        <p:xfrm>
          <a:off x="1182978" y="2924944"/>
          <a:ext cx="8532800" cy="1854200"/>
        </p:xfrm>
        <a:graphic>
          <a:graphicData uri="http://schemas.openxmlformats.org/drawingml/2006/table">
            <a:tbl>
              <a:tblPr firstRow="1" bandRow="1">
                <a:tableStyleId>{91EBBBCC-DAD2-459C-BE2E-F6DE35CF9A28}</a:tableStyleId>
              </a:tblPr>
              <a:tblGrid>
                <a:gridCol w="2030400">
                  <a:extLst>
                    <a:ext uri="{9D8B030D-6E8A-4147-A177-3AD203B41FA5}">
                      <a16:colId xmlns:a16="http://schemas.microsoft.com/office/drawing/2014/main" val="1719352164"/>
                    </a:ext>
                  </a:extLst>
                </a:gridCol>
                <a:gridCol w="1625600">
                  <a:extLst>
                    <a:ext uri="{9D8B030D-6E8A-4147-A177-3AD203B41FA5}">
                      <a16:colId xmlns:a16="http://schemas.microsoft.com/office/drawing/2014/main" val="2158087372"/>
                    </a:ext>
                  </a:extLst>
                </a:gridCol>
                <a:gridCol w="1625600">
                  <a:extLst>
                    <a:ext uri="{9D8B030D-6E8A-4147-A177-3AD203B41FA5}">
                      <a16:colId xmlns:a16="http://schemas.microsoft.com/office/drawing/2014/main" val="1593782749"/>
                    </a:ext>
                  </a:extLst>
                </a:gridCol>
                <a:gridCol w="1625600">
                  <a:extLst>
                    <a:ext uri="{9D8B030D-6E8A-4147-A177-3AD203B41FA5}">
                      <a16:colId xmlns:a16="http://schemas.microsoft.com/office/drawing/2014/main" val="4117986924"/>
                    </a:ext>
                  </a:extLst>
                </a:gridCol>
                <a:gridCol w="1625600">
                  <a:extLst>
                    <a:ext uri="{9D8B030D-6E8A-4147-A177-3AD203B41FA5}">
                      <a16:colId xmlns:a16="http://schemas.microsoft.com/office/drawing/2014/main" val="3383023796"/>
                    </a:ext>
                  </a:extLst>
                </a:gridCol>
              </a:tblGrid>
              <a:tr h="370840">
                <a:tc>
                  <a:txBody>
                    <a:bodyPr/>
                    <a:lstStyle/>
                    <a:p>
                      <a:pPr algn="l" fontAlgn="b"/>
                      <a:endParaRPr lang="sv-S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sv-SE" sz="1050" u="none" strike="noStrike">
                          <a:effectLst/>
                        </a:rPr>
                        <a:t>Stockholm</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Östra Mellansverige</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Sydsverige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Västsverige</a:t>
                      </a:r>
                      <a:endParaRPr lang="sv-SE" sz="105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14488306"/>
                  </a:ext>
                </a:extLst>
              </a:tr>
              <a:tr h="370840">
                <a:tc>
                  <a:txBody>
                    <a:bodyPr/>
                    <a:lstStyle/>
                    <a:p>
                      <a:pPr algn="ctr" fontAlgn="ctr"/>
                      <a:r>
                        <a:rPr lang="sv-SE" sz="1050" u="none" strike="noStrike" dirty="0">
                          <a:effectLst/>
                        </a:rPr>
                        <a:t>Ja, känner stor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24%</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17%</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26%</a:t>
                      </a:r>
                      <a:endParaRPr lang="sv-SE" sz="105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19%</a:t>
                      </a:r>
                      <a:endParaRPr lang="sv-SE" sz="105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90029358"/>
                  </a:ext>
                </a:extLst>
              </a:tr>
              <a:tr h="370840">
                <a:tc>
                  <a:txBody>
                    <a:bodyPr/>
                    <a:lstStyle/>
                    <a:p>
                      <a:pPr algn="ctr" fontAlgn="ctr"/>
                      <a:r>
                        <a:rPr lang="sv-SE" sz="1050" u="none" strike="noStrike" dirty="0">
                          <a:effectLst/>
                        </a:rPr>
                        <a:t>Ja, känner viss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45%</a:t>
                      </a:r>
                      <a:endParaRPr lang="sv-SE" sz="105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56%</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34%</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51%</a:t>
                      </a:r>
                      <a:endParaRPr lang="sv-SE" sz="105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315408489"/>
                  </a:ext>
                </a:extLst>
              </a:tr>
              <a:tr h="370840">
                <a:tc>
                  <a:txBody>
                    <a:bodyPr/>
                    <a:lstStyle/>
                    <a:p>
                      <a:pPr algn="ctr" fontAlgn="ctr"/>
                      <a:r>
                        <a:rPr lang="sv-SE" sz="1050" u="none" strike="noStrike" dirty="0">
                          <a:effectLst/>
                        </a:rPr>
                        <a:t>Nej, känner ingen oro</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31%</a:t>
                      </a:r>
                      <a:endParaRPr lang="sv-SE" sz="105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27%</a:t>
                      </a:r>
                      <a:endParaRPr lang="sv-SE" sz="105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dirty="0">
                          <a:effectLst/>
                        </a:rPr>
                        <a:t>40%</a:t>
                      </a:r>
                      <a:endParaRPr lang="sv-SE" sz="105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30%</a:t>
                      </a:r>
                      <a:endParaRPr lang="sv-SE" sz="105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29516121"/>
                  </a:ext>
                </a:extLst>
              </a:tr>
              <a:tr h="370840">
                <a:tc>
                  <a:txBody>
                    <a:bodyPr/>
                    <a:lstStyle/>
                    <a:p>
                      <a:pPr algn="ctr" fontAlgn="ctr"/>
                      <a:r>
                        <a:rPr lang="sv-SE" sz="1100" b="1" u="none" strike="noStrike" dirty="0">
                          <a:effectLst/>
                        </a:rPr>
                        <a:t>Antal svar</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b="1" u="none" strike="noStrike" dirty="0">
                          <a:effectLst/>
                        </a:rPr>
                        <a:t>292</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b="1" u="none" strike="noStrike" dirty="0">
                          <a:effectLst/>
                        </a:rPr>
                        <a:t>169</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b="1" u="none" strike="noStrike" dirty="0">
                          <a:effectLst/>
                        </a:rPr>
                        <a:t>153</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b="1" u="none" strike="noStrike" dirty="0">
                          <a:effectLst/>
                        </a:rPr>
                        <a:t>194</a:t>
                      </a:r>
                      <a:endParaRPr lang="sv-SE" sz="105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268342890"/>
                  </a:ext>
                </a:extLst>
              </a:tr>
            </a:tbl>
          </a:graphicData>
        </a:graphic>
      </p:graphicFrame>
    </p:spTree>
    <p:extLst>
      <p:ext uri="{BB962C8B-B14F-4D97-AF65-F5344CB8AC3E}">
        <p14:creationId xmlns:p14="http://schemas.microsoft.com/office/powerpoint/2010/main" val="333242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Känner du oro över att din privatekonomi kommer att påverkas negativt av </a:t>
            </a:r>
            <a:r>
              <a:rPr lang="sv-SE" dirty="0" err="1"/>
              <a:t>coronapandemin</a:t>
            </a:r>
            <a:r>
              <a:rPr lang="sv-SE" dirty="0"/>
              <a:t>?</a:t>
            </a:r>
            <a:endParaRPr lang="sv-SE" dirty="0">
              <a:solidFill>
                <a:schemeClr val="bg1"/>
              </a:solidFill>
            </a:endParaRPr>
          </a:p>
        </p:txBody>
      </p:sp>
      <p:sp>
        <p:nvSpPr>
          <p:cNvPr id="8" name="textruta 7">
            <a:extLst>
              <a:ext uri="{FF2B5EF4-FFF2-40B4-BE49-F238E27FC236}">
                <a16:creationId xmlns:a16="http://schemas.microsoft.com/office/drawing/2014/main" id="{B0DDCD0D-A65E-FC47-88E3-2713EF60868A}"/>
              </a:ext>
            </a:extLst>
          </p:cNvPr>
          <p:cNvSpPr txBox="1"/>
          <p:nvPr/>
        </p:nvSpPr>
        <p:spPr>
          <a:xfrm>
            <a:off x="756000" y="6480000"/>
            <a:ext cx="3350597" cy="276999"/>
          </a:xfrm>
          <a:prstGeom prst="rect">
            <a:avLst/>
          </a:prstGeom>
          <a:noFill/>
        </p:spPr>
        <p:txBody>
          <a:bodyPr wrap="none" rtlCol="0">
            <a:spAutoFit/>
          </a:bodyPr>
          <a:lstStyle/>
          <a:p>
            <a:r>
              <a:rPr lang="sv-SE" sz="1200" dirty="0"/>
              <a:t>Antal svar vecka 18-19: 443, vecka 20-23: 555</a:t>
            </a:r>
          </a:p>
        </p:txBody>
      </p:sp>
      <p:graphicFrame>
        <p:nvGraphicFramePr>
          <p:cNvPr id="6" name="Diagram 5">
            <a:extLst>
              <a:ext uri="{FF2B5EF4-FFF2-40B4-BE49-F238E27FC236}">
                <a16:creationId xmlns:a16="http://schemas.microsoft.com/office/drawing/2014/main" id="{E1C5E361-FFD1-0742-823C-FC78F3BB5453}"/>
              </a:ext>
            </a:extLst>
          </p:cNvPr>
          <p:cNvGraphicFramePr>
            <a:graphicFrameLocks/>
          </p:cNvGraphicFramePr>
          <p:nvPr/>
        </p:nvGraphicFramePr>
        <p:xfrm>
          <a:off x="2185567" y="2138400"/>
          <a:ext cx="6120000" cy="4341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0987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hittills fått minskade inkomster eller en försvagad privatekonomi på grund av </a:t>
            </a:r>
            <a:r>
              <a:rPr lang="sv-SE" dirty="0" err="1"/>
              <a:t>coronapandemin</a:t>
            </a:r>
            <a:r>
              <a:rPr lang="sv-SE" dirty="0"/>
              <a:t>?</a:t>
            </a:r>
            <a:endParaRPr lang="sv-SE" dirty="0">
              <a:solidFill>
                <a:schemeClr val="bg1"/>
              </a:solidFill>
            </a:endParaRPr>
          </a:p>
        </p:txBody>
      </p:sp>
      <p:sp>
        <p:nvSpPr>
          <p:cNvPr id="4" name="textruta 3">
            <a:extLst>
              <a:ext uri="{FF2B5EF4-FFF2-40B4-BE49-F238E27FC236}">
                <a16:creationId xmlns:a16="http://schemas.microsoft.com/office/drawing/2014/main" id="{FA655146-CC2F-7D44-A9A8-6CAB7B56A5CC}"/>
              </a:ext>
            </a:extLst>
          </p:cNvPr>
          <p:cNvSpPr txBox="1"/>
          <p:nvPr/>
        </p:nvSpPr>
        <p:spPr>
          <a:xfrm>
            <a:off x="2207568" y="6483000"/>
            <a:ext cx="4733988" cy="307777"/>
          </a:xfrm>
          <a:prstGeom prst="rect">
            <a:avLst/>
          </a:prstGeom>
          <a:noFill/>
        </p:spPr>
        <p:txBody>
          <a:bodyPr wrap="none" rtlCol="0">
            <a:spAutoFit/>
          </a:bodyPr>
          <a:lstStyle/>
          <a:p>
            <a:r>
              <a:rPr lang="sv-SE" sz="700" dirty="0"/>
              <a:t>Hela frågan: Har du hittills fått minskade inkomster eller en försvagad privatekonomi på grund av </a:t>
            </a:r>
            <a:r>
              <a:rPr lang="sv-SE" sz="700" dirty="0" err="1"/>
              <a:t>coronapandemin</a:t>
            </a:r>
            <a:r>
              <a:rPr lang="sv-SE" sz="700" dirty="0"/>
              <a:t> </a:t>
            </a:r>
          </a:p>
          <a:p>
            <a:r>
              <a:rPr lang="sv-SE" sz="700" dirty="0"/>
              <a:t>(genom till exempel uppsägning, permittering, sjukskrivning, VAB eller andra följder av pandemin)?</a:t>
            </a:r>
          </a:p>
        </p:txBody>
      </p:sp>
      <p:sp>
        <p:nvSpPr>
          <p:cNvPr id="9" name="textruta 8">
            <a:extLst>
              <a:ext uri="{FF2B5EF4-FFF2-40B4-BE49-F238E27FC236}">
                <a16:creationId xmlns:a16="http://schemas.microsoft.com/office/drawing/2014/main" id="{5861EBB8-BDE4-134F-BED9-28C60F594DE0}"/>
              </a:ext>
            </a:extLst>
          </p:cNvPr>
          <p:cNvSpPr txBox="1"/>
          <p:nvPr/>
        </p:nvSpPr>
        <p:spPr>
          <a:xfrm>
            <a:off x="756000" y="6480000"/>
            <a:ext cx="1298753" cy="276999"/>
          </a:xfrm>
          <a:prstGeom prst="rect">
            <a:avLst/>
          </a:prstGeom>
          <a:noFill/>
        </p:spPr>
        <p:txBody>
          <a:bodyPr wrap="none" rtlCol="0">
            <a:spAutoFit/>
          </a:bodyPr>
          <a:lstStyle/>
          <a:p>
            <a:r>
              <a:rPr lang="sv-SE" sz="1200" dirty="0"/>
              <a:t>Antal svar = 995</a:t>
            </a:r>
          </a:p>
        </p:txBody>
      </p:sp>
      <p:graphicFrame>
        <p:nvGraphicFramePr>
          <p:cNvPr id="6" name="Diagram 5">
            <a:extLst>
              <a:ext uri="{FF2B5EF4-FFF2-40B4-BE49-F238E27FC236}">
                <a16:creationId xmlns:a16="http://schemas.microsoft.com/office/drawing/2014/main" id="{626C139A-083E-A74A-99AB-7A52CEBFA0EC}"/>
              </a:ext>
            </a:extLst>
          </p:cNvPr>
          <p:cNvGraphicFramePr>
            <a:graphicFrameLocks/>
          </p:cNvGraphicFramePr>
          <p:nvPr>
            <p:extLst>
              <p:ext uri="{D42A27DB-BD31-4B8C-83A1-F6EECF244321}">
                <p14:modId xmlns:p14="http://schemas.microsoft.com/office/powerpoint/2010/main" val="2505971632"/>
              </p:ext>
            </p:extLst>
          </p:nvPr>
        </p:nvGraphicFramePr>
        <p:xfrm>
          <a:off x="838200" y="1988840"/>
          <a:ext cx="7058000" cy="433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8052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du hittills fått minskade inkomster eller en försvagad privatekonomi på grund av </a:t>
            </a:r>
            <a:r>
              <a:rPr lang="sv-SE" dirty="0" err="1"/>
              <a:t>coronapandemin</a:t>
            </a:r>
            <a:r>
              <a:rPr lang="sv-SE" dirty="0"/>
              <a:t>?</a:t>
            </a:r>
            <a:endParaRPr lang="sv-SE" dirty="0">
              <a:solidFill>
                <a:schemeClr val="bg1"/>
              </a:solidFill>
            </a:endParaRPr>
          </a:p>
        </p:txBody>
      </p:sp>
      <p:graphicFrame>
        <p:nvGraphicFramePr>
          <p:cNvPr id="3" name="Tabell 2">
            <a:extLst>
              <a:ext uri="{FF2B5EF4-FFF2-40B4-BE49-F238E27FC236}">
                <a16:creationId xmlns:a16="http://schemas.microsoft.com/office/drawing/2014/main" id="{73EB0324-6A21-B64D-B764-EC699E7C3C48}"/>
              </a:ext>
            </a:extLst>
          </p:cNvPr>
          <p:cNvGraphicFramePr>
            <a:graphicFrameLocks noGrp="1"/>
          </p:cNvGraphicFramePr>
          <p:nvPr>
            <p:extLst>
              <p:ext uri="{D42A27DB-BD31-4B8C-83A1-F6EECF244321}">
                <p14:modId xmlns:p14="http://schemas.microsoft.com/office/powerpoint/2010/main" val="1606186881"/>
              </p:ext>
            </p:extLst>
          </p:nvPr>
        </p:nvGraphicFramePr>
        <p:xfrm>
          <a:off x="805596" y="2852936"/>
          <a:ext cx="9261475" cy="1854200"/>
        </p:xfrm>
        <a:graphic>
          <a:graphicData uri="http://schemas.openxmlformats.org/drawingml/2006/table">
            <a:tbl>
              <a:tblPr firstRow="1" bandRow="1">
                <a:tableStyleId>{91EBBBCC-DAD2-459C-BE2E-F6DE35CF9A28}</a:tableStyleId>
              </a:tblPr>
              <a:tblGrid>
                <a:gridCol w="3165475">
                  <a:extLst>
                    <a:ext uri="{9D8B030D-6E8A-4147-A177-3AD203B41FA5}">
                      <a16:colId xmlns:a16="http://schemas.microsoft.com/office/drawing/2014/main" val="4001956675"/>
                    </a:ext>
                  </a:extLst>
                </a:gridCol>
                <a:gridCol w="1875085">
                  <a:extLst>
                    <a:ext uri="{9D8B030D-6E8A-4147-A177-3AD203B41FA5}">
                      <a16:colId xmlns:a16="http://schemas.microsoft.com/office/drawing/2014/main" val="2436941496"/>
                    </a:ext>
                  </a:extLst>
                </a:gridCol>
                <a:gridCol w="1944216">
                  <a:extLst>
                    <a:ext uri="{9D8B030D-6E8A-4147-A177-3AD203B41FA5}">
                      <a16:colId xmlns:a16="http://schemas.microsoft.com/office/drawing/2014/main" val="2893251207"/>
                    </a:ext>
                  </a:extLst>
                </a:gridCol>
                <a:gridCol w="2276699">
                  <a:extLst>
                    <a:ext uri="{9D8B030D-6E8A-4147-A177-3AD203B41FA5}">
                      <a16:colId xmlns:a16="http://schemas.microsoft.com/office/drawing/2014/main" val="4215965132"/>
                    </a:ext>
                  </a:extLst>
                </a:gridCol>
              </a:tblGrid>
              <a:tr h="370840">
                <a:tc>
                  <a:txBody>
                    <a:bodyPr/>
                    <a:lstStyle/>
                    <a:p>
                      <a:pPr algn="ctr" fontAlgn="ctr"/>
                      <a:endParaRPr lang="sv-SE"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sv-SE" sz="1100" u="none" strike="noStrike" dirty="0">
                          <a:effectLst/>
                        </a:rPr>
                        <a:t>Mindre än 300 000 SEK</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300 001 - 500 000 SEK</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Mer än 500 000 SEK</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44701573"/>
                  </a:ext>
                </a:extLst>
              </a:tr>
              <a:tr h="370840">
                <a:tc>
                  <a:txBody>
                    <a:bodyPr/>
                    <a:lstStyle/>
                    <a:p>
                      <a:pPr algn="ctr" fontAlgn="ctr"/>
                      <a:r>
                        <a:rPr lang="sv-SE" sz="1050" b="0" i="0" u="none" strike="noStrike">
                          <a:solidFill>
                            <a:srgbClr val="000000"/>
                          </a:solidFill>
                          <a:effectLst/>
                          <a:latin typeface="Arial" panose="020B0604020202020204" pitchFamily="34" charset="0"/>
                        </a:rPr>
                        <a:t>Ja, min privatekonomi har påverkats mycket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10%</a:t>
                      </a:r>
                    </a:p>
                  </a:txBody>
                  <a:tcPr marL="9525" marR="9525" marT="9525" marB="0" anchor="ctr"/>
                </a:tc>
                <a:extLst>
                  <a:ext uri="{0D108BD9-81ED-4DB2-BD59-A6C34878D82A}">
                    <a16:rowId xmlns:a16="http://schemas.microsoft.com/office/drawing/2014/main" val="2226066991"/>
                  </a:ext>
                </a:extLst>
              </a:tr>
              <a:tr h="370840">
                <a:tc>
                  <a:txBody>
                    <a:bodyPr/>
                    <a:lstStyle/>
                    <a:p>
                      <a:pPr algn="ctr" fontAlgn="ctr"/>
                      <a:r>
                        <a:rPr lang="sv-SE" sz="1050" b="0" i="0" u="none" strike="noStrike">
                          <a:solidFill>
                            <a:srgbClr val="000000"/>
                          </a:solidFill>
                          <a:effectLst/>
                          <a:latin typeface="Arial" panose="020B0604020202020204" pitchFamily="34" charset="0"/>
                        </a:rPr>
                        <a:t>Ja, min privatekonomi har påverkats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31%</a:t>
                      </a:r>
                    </a:p>
                  </a:txBody>
                  <a:tcPr marL="9525" marR="9525" marT="9525" marB="0" anchor="ctr"/>
                </a:tc>
                <a:extLst>
                  <a:ext uri="{0D108BD9-81ED-4DB2-BD59-A6C34878D82A}">
                    <a16:rowId xmlns:a16="http://schemas.microsoft.com/office/drawing/2014/main" val="1881743991"/>
                  </a:ext>
                </a:extLst>
              </a:tr>
              <a:tr h="370840">
                <a:tc>
                  <a:txBody>
                    <a:bodyPr/>
                    <a:lstStyle/>
                    <a:p>
                      <a:pPr algn="ctr" fontAlgn="ctr"/>
                      <a:r>
                        <a:rPr lang="sv-SE" sz="1050" b="0" i="0" u="none" strike="noStrike">
                          <a:solidFill>
                            <a:srgbClr val="000000"/>
                          </a:solidFill>
                          <a:effectLst/>
                          <a:latin typeface="Arial" panose="020B0604020202020204" pitchFamily="34" charset="0"/>
                        </a:rPr>
                        <a:t>Nej, min privatekonomi har inte påverkats negativt</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59%</a:t>
                      </a:r>
                    </a:p>
                  </a:txBody>
                  <a:tcPr marL="9525" marR="9525" marT="9525" marB="0" anchor="ctr"/>
                </a:tc>
                <a:extLst>
                  <a:ext uri="{0D108BD9-81ED-4DB2-BD59-A6C34878D82A}">
                    <a16:rowId xmlns:a16="http://schemas.microsoft.com/office/drawing/2014/main" val="2884380784"/>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464</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249</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186</a:t>
                      </a:r>
                    </a:p>
                  </a:txBody>
                  <a:tcPr marL="9525" marR="9525" marT="9525" marB="0" anchor="ctr"/>
                </a:tc>
                <a:extLst>
                  <a:ext uri="{0D108BD9-81ED-4DB2-BD59-A6C34878D82A}">
                    <a16:rowId xmlns:a16="http://schemas.microsoft.com/office/drawing/2014/main" val="2738775283"/>
                  </a:ext>
                </a:extLst>
              </a:tr>
            </a:tbl>
          </a:graphicData>
        </a:graphic>
      </p:graphicFrame>
    </p:spTree>
    <p:extLst>
      <p:ext uri="{BB962C8B-B14F-4D97-AF65-F5344CB8AC3E}">
        <p14:creationId xmlns:p14="http://schemas.microsoft.com/office/powerpoint/2010/main" val="2218829330"/>
      </p:ext>
    </p:extLst>
  </p:cSld>
  <p:clrMapOvr>
    <a:masterClrMapping/>
  </p:clrMapOvr>
</p:sld>
</file>

<file path=ppt/theme/theme1.xml><?xml version="1.0" encoding="utf-8"?>
<a:theme xmlns:a="http://schemas.openxmlformats.org/drawingml/2006/main" name="Office-tema">
  <a:themeElements>
    <a:clrScheme name="Enkätfabriken 2">
      <a:dk1>
        <a:srgbClr val="000000"/>
      </a:dk1>
      <a:lt1>
        <a:srgbClr val="000000"/>
      </a:lt1>
      <a:dk2>
        <a:srgbClr val="F1F1F0"/>
      </a:dk2>
      <a:lt2>
        <a:srgbClr val="D5E8CB"/>
      </a:lt2>
      <a:accent1>
        <a:srgbClr val="EA5901"/>
      </a:accent1>
      <a:accent2>
        <a:srgbClr val="8DC5CB"/>
      </a:accent2>
      <a:accent3>
        <a:srgbClr val="00696F"/>
      </a:accent3>
      <a:accent4>
        <a:srgbClr val="D5E8CB"/>
      </a:accent4>
      <a:accent5>
        <a:srgbClr val="6F1C00"/>
      </a:accent5>
      <a:accent6>
        <a:srgbClr val="ED8F8B"/>
      </a:accent6>
      <a:hlink>
        <a:srgbClr val="4C4D4C"/>
      </a:hlink>
      <a:folHlink>
        <a:srgbClr val="69458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2D4B1DD8-F210-2A42-996C-D0499DBC7A16}" vid="{545BE1A5-37DC-D24B-8E69-B16BDFC7D36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Office-tema</Template>
  <TotalTime>866</TotalTime>
  <Words>2033</Words>
  <Application>Microsoft Office PowerPoint</Application>
  <PresentationFormat>Bredbild</PresentationFormat>
  <Paragraphs>524</Paragraphs>
  <Slides>27</Slides>
  <Notes>27</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27</vt:i4>
      </vt:variant>
    </vt:vector>
  </HeadingPairs>
  <TitlesOfParts>
    <vt:vector size="31" baseType="lpstr">
      <vt:lpstr>Arial</vt:lpstr>
      <vt:lpstr>Arial Black</vt:lpstr>
      <vt:lpstr>Calibri</vt:lpstr>
      <vt:lpstr>Office-tema</vt:lpstr>
      <vt:lpstr>Hyresgästföreningen</vt:lpstr>
      <vt:lpstr>PowerPoint-presentation</vt:lpstr>
      <vt:lpstr>Känner du oro över att din privatekonomi kommer att påverkas negativt av coronapandemin?</vt:lpstr>
      <vt:lpstr>Känner du oro över att din privatekonomi kommer att påverkas negativt av coronapandemin?</vt:lpstr>
      <vt:lpstr>Känner du oro över att din privatekonomi kommer att påverkas negativt av coronapandemin?</vt:lpstr>
      <vt:lpstr>Känner du oro över att din privatekonomi kommer att påverkas negativt av coronapandemin?</vt:lpstr>
      <vt:lpstr>Känner du oro över att din privatekonomi kommer att påverkas negativt av coronapandemin?</vt:lpstr>
      <vt:lpstr>Har du hittills fått minskade inkomster eller en försvagad privatekonomi på grund av coronapandemin?</vt:lpstr>
      <vt:lpstr>Har du hittills fått minskade inkomster eller en försvagad privatekonomi på grund av coronapandemin?</vt:lpstr>
      <vt:lpstr>Har du hittills fått minskade inkomster eller en försvagad privatekonomi på grund av coronapandemin?</vt:lpstr>
      <vt:lpstr>Har du hittills fått minskade inkomster eller en försvagad privatekonomi på grund av coronapandemin?</vt:lpstr>
      <vt:lpstr>Har du hittills fått minskade inkomster eller en försvagad privatekonomi på grund av coronapandemin?</vt:lpstr>
      <vt:lpstr>Känner du oro över att inte kunna klara betala hyran för din bostad på grund av hur du kan komma att påverkas av coronapandemin?</vt:lpstr>
      <vt:lpstr>Känner du oro över att inte kunna klara betala hyran för din bostad på grund av hur du kan komma att påverkas av coronapandemin?</vt:lpstr>
      <vt:lpstr>Känner du oro över att inte kunna klara betala hyran för din bostad på grund av hur du kan komma att påverkas av coronapandemin?</vt:lpstr>
      <vt:lpstr>Känner du oro över att inte kunna klara betala hyran för din bostad på grund av hur du kan komma att påverkas av coronapandemin?</vt:lpstr>
      <vt:lpstr>Känner du oro över att inte kunna klara betala hyran för din bostad på grund av hur du kan komma att påverkas av coronapandemin?</vt:lpstr>
      <vt:lpstr>Har du varit i kontakt med din hyresvärd kring din hyra och vad var i så fall utfallet? Frågan ställdes till de som känner en oro att inte kunna betala hyran</vt:lpstr>
      <vt:lpstr>Har du varit i kontakt med din hyresvärd kring din hyra och vad var i så fall utfallet? Frågan ställdes till de som känner en oro att inte kunna betala hyran</vt:lpstr>
      <vt:lpstr>Har du varit i kontakt med din hyresvärd kring din hyra och vad var i så fall utfallet? Frågan ställdes till de som känner en oro att inte kunna betala hyran</vt:lpstr>
      <vt:lpstr>Har du varit i kontakt med din hyresvärd kring din hyra och vad var i så fall utfallet? Frågan ställdes till de som känner en oro att inte kunna betala hyran</vt:lpstr>
      <vt:lpstr>Har du varit i kontakt med din hyresvärd kring din hyra och vad var i så fall utfallet? Frågan ställdes till de som känner en oro att inte kunna betala hyran</vt:lpstr>
      <vt:lpstr>Har coronaviruset påverkat någon av följande delar kring ditt boende?</vt:lpstr>
      <vt:lpstr>Har coronaviruset påverkat någon av följande delar kring ditt boende?</vt:lpstr>
      <vt:lpstr>Har coronaviruset påverkat någon av följande delar kring ditt boende?</vt:lpstr>
      <vt:lpstr>Har coronaviruset påverkat någon av följande delar kring ditt boende?</vt:lpstr>
      <vt:lpstr>Undersökningar som leder till utveckling!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Hyresgästföreningen</dc:title>
  <dc:subject/>
  <dc:creator>Erik Granberg</dc:creator>
  <cp:keywords/>
  <dc:description/>
  <cp:lastModifiedBy>Sofia Zouagui</cp:lastModifiedBy>
  <cp:revision>85</cp:revision>
  <dcterms:created xsi:type="dcterms:W3CDTF">2020-05-12T08:24:07Z</dcterms:created>
  <dcterms:modified xsi:type="dcterms:W3CDTF">2020-07-01T15:39:07Z</dcterms:modified>
  <cp:category/>
</cp:coreProperties>
</file>