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8"/>
  </p:notesMasterIdLst>
  <p:sldIdLst>
    <p:sldId id="256" r:id="rId2"/>
    <p:sldId id="264" r:id="rId3"/>
    <p:sldId id="266" r:id="rId4"/>
    <p:sldId id="267" r:id="rId5"/>
    <p:sldId id="257" r:id="rId6"/>
    <p:sldId id="272" r:id="rId7"/>
    <p:sldId id="260" r:id="rId8"/>
    <p:sldId id="262" r:id="rId9"/>
    <p:sldId id="261" r:id="rId10"/>
    <p:sldId id="259" r:id="rId11"/>
    <p:sldId id="258" r:id="rId12"/>
    <p:sldId id="263" r:id="rId13"/>
    <p:sldId id="269" r:id="rId14"/>
    <p:sldId id="270" r:id="rId15"/>
    <p:sldId id="265" r:id="rId16"/>
    <p:sldId id="271" r:id="rId17"/>
  </p:sldIdLst>
  <p:sldSz cx="9144000" cy="6858000" type="screen4x3"/>
  <p:notesSz cx="6858000" cy="9144000"/>
  <p:custDataLst>
    <p:tags r:id="rId19"/>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orient="horz" pos="899">
          <p15:clr>
            <a:srgbClr val="A4A3A4"/>
          </p15:clr>
        </p15:guide>
        <p15:guide id="3" orient="horz" pos="1014">
          <p15:clr>
            <a:srgbClr val="A4A3A4"/>
          </p15:clr>
        </p15:guide>
        <p15:guide id="4" orient="horz" pos="3838">
          <p15:clr>
            <a:srgbClr val="A4A3A4"/>
          </p15:clr>
        </p15:guide>
        <p15:guide id="5" pos="517">
          <p15:clr>
            <a:srgbClr val="A4A3A4"/>
          </p15:clr>
        </p15:guide>
        <p15:guide id="6" pos="5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58CAB-2A48-4896-95B4-8C7F2D39F443}" v="45" dt="2021-06-16T12:34:47.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p:cViewPr varScale="1">
        <p:scale>
          <a:sx n="77" d="100"/>
          <a:sy n="77" d="100"/>
        </p:scale>
        <p:origin x="1646" y="67"/>
      </p:cViewPr>
      <p:guideLst>
        <p:guide orient="horz" pos="176"/>
        <p:guide orient="horz" pos="899"/>
        <p:guide orient="horz" pos="1014"/>
        <p:guide orient="horz" pos="3838"/>
        <p:guide pos="517"/>
        <p:guide pos="5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3FFE3-8177-4C15-8DE2-2A5870CAC81D}" type="datetimeFigureOut">
              <a:rPr lang="sv-SE" smtClean="0"/>
              <a:t>2021-06-18</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CDDC7-96D2-46F2-9962-B69383C13E88}" type="slidenum">
              <a:rPr lang="sv-SE" smtClean="0"/>
              <a:t>‹#›</a:t>
            </a:fld>
            <a:endParaRPr lang="sv-SE"/>
          </a:p>
        </p:txBody>
      </p:sp>
    </p:spTree>
    <p:extLst>
      <p:ext uri="{BB962C8B-B14F-4D97-AF65-F5344CB8AC3E}">
        <p14:creationId xmlns:p14="http://schemas.microsoft.com/office/powerpoint/2010/main" val="107156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Klimatförändringarna är här och vi ser redan effekterna av dem. Orsakerna är många – och jag kommer inte att ta upp dem mer här. Det vi har att beakta är vad effekterna består i och vad vi har att förhålla oss till och försöka möta upp mot och parera. Kraftiga regn med mycket nederbörd under kort tid. Ledningsnätet. Mycket trafik som ger dålig miljö och en massa fordon som måste få plats någonstans – stor andel hårdgjorda ytor, främst i större städer, som får negativa konsekvenser. Förtätning av städer – både bra och dåligt. För tätt och för högt kan skapa omgivande miljöer som upplevs som kvävande och inte attraktiva att vistas i. </a:t>
            </a:r>
          </a:p>
        </p:txBody>
      </p:sp>
      <p:sp>
        <p:nvSpPr>
          <p:cNvPr id="4" name="Platshållare för bildnummer 3"/>
          <p:cNvSpPr>
            <a:spLocks noGrp="1"/>
          </p:cNvSpPr>
          <p:nvPr>
            <p:ph type="sldNum" sz="quarter" idx="5"/>
          </p:nvPr>
        </p:nvSpPr>
        <p:spPr/>
        <p:txBody>
          <a:bodyPr/>
          <a:lstStyle/>
          <a:p>
            <a:fld id="{47ECDDC7-96D2-46F2-9962-B69383C13E88}" type="slidenum">
              <a:rPr lang="sv-SE" smtClean="0"/>
              <a:t>3</a:t>
            </a:fld>
            <a:endParaRPr lang="sv-SE"/>
          </a:p>
        </p:txBody>
      </p:sp>
    </p:spTree>
    <p:extLst>
      <p:ext uri="{BB962C8B-B14F-4D97-AF65-F5344CB8AC3E}">
        <p14:creationId xmlns:p14="http://schemas.microsoft.com/office/powerpoint/2010/main" val="316382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det här som - så att säga - utgör själva ”paraplyet”. Det ska vara roligt att bo – vad vi nu tycker att vi lägger in i det. LITA är egentligen förslag på komponenter som kan vara värdefulla att beakta och ha med. Det vi samtidigt måste ha med oss är att varje plats och område är unik. Det är de som nyttjar dem och bor i eller i dess närhet som har kunskapen. Således är de </a:t>
            </a:r>
            <a:r>
              <a:rPr lang="sv-SE" dirty="0" err="1"/>
              <a:t>de</a:t>
            </a:r>
            <a:r>
              <a:rPr lang="sv-SE" dirty="0"/>
              <a:t> människorna som ska höras och ”tankas kunskap” – ju tidigare desto bättre.</a:t>
            </a:r>
          </a:p>
        </p:txBody>
      </p:sp>
      <p:sp>
        <p:nvSpPr>
          <p:cNvPr id="4" name="Platshållare för bildnummer 3"/>
          <p:cNvSpPr>
            <a:spLocks noGrp="1"/>
          </p:cNvSpPr>
          <p:nvPr>
            <p:ph type="sldNum" sz="quarter" idx="5"/>
          </p:nvPr>
        </p:nvSpPr>
        <p:spPr/>
        <p:txBody>
          <a:bodyPr/>
          <a:lstStyle/>
          <a:p>
            <a:fld id="{47ECDDC7-96D2-46F2-9962-B69383C13E88}" type="slidenum">
              <a:rPr lang="sv-SE" smtClean="0"/>
              <a:t>5</a:t>
            </a:fld>
            <a:endParaRPr lang="sv-SE"/>
          </a:p>
        </p:txBody>
      </p:sp>
    </p:spTree>
    <p:extLst>
      <p:ext uri="{BB962C8B-B14F-4D97-AF65-F5344CB8AC3E}">
        <p14:creationId xmlns:p14="http://schemas.microsoft.com/office/powerpoint/2010/main" val="339062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916832"/>
            <a:ext cx="7656512" cy="1470025"/>
          </a:xfrm>
        </p:spPr>
        <p:txBody>
          <a:bodyPr/>
          <a:lstStyle>
            <a:lvl1pPr algn="ctr">
              <a:defRPr/>
            </a:lvl1pPr>
          </a:lstStyle>
          <a:p>
            <a:r>
              <a:rPr lang="sv-SE"/>
              <a:t>Klicka här för att ändra mall för rubrikformat</a:t>
            </a:r>
            <a:endParaRPr lang="en-GB"/>
          </a:p>
        </p:txBody>
      </p:sp>
      <p:sp>
        <p:nvSpPr>
          <p:cNvPr id="3" name="Underrubrik 2"/>
          <p:cNvSpPr>
            <a:spLocks noGrp="1"/>
          </p:cNvSpPr>
          <p:nvPr>
            <p:ph type="subTitle" idx="1"/>
          </p:nvPr>
        </p:nvSpPr>
        <p:spPr>
          <a:xfrm>
            <a:off x="1371600" y="367260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18/06/2021</a:t>
            </a:fld>
            <a:endParaRPr lang="en-GB"/>
          </a:p>
        </p:txBody>
      </p:sp>
      <p:sp>
        <p:nvSpPr>
          <p:cNvPr id="5" name="Platshållare för sidfot 4"/>
          <p:cNvSpPr>
            <a:spLocks noGrp="1"/>
          </p:cNvSpPr>
          <p:nvPr>
            <p:ph type="ftr" sz="quarter" idx="11"/>
          </p:nvPr>
        </p:nvSpPr>
        <p:spPr/>
        <p:txBody>
          <a:bodyPr/>
          <a:lstStyle/>
          <a:p>
            <a:endParaRPr lang="en-GB" dirty="0"/>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835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18/06/2021</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36540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2498973"/>
            <a:ext cx="8008937" cy="1362075"/>
          </a:xfrm>
        </p:spPr>
        <p:txBody>
          <a:bodyPr anchor="ctr">
            <a:normAutofit/>
          </a:bodyPr>
          <a:lstStyle>
            <a:lvl1pPr algn="ctr">
              <a:defRPr sz="3800" b="0" cap="none" baseline="0"/>
            </a:lvl1pPr>
          </a:lstStyle>
          <a:p>
            <a:r>
              <a:rPr lang="sv-SE"/>
              <a:t>Klicka här för att ändra mall för rubrikformat</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18/06/2021</a:t>
            </a:fld>
            <a:endParaRPr lang="en-GB"/>
          </a:p>
        </p:txBody>
      </p:sp>
      <p:sp>
        <p:nvSpPr>
          <p:cNvPr id="5" name="Platshållare för sidfo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8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6" name="Platshållare för bild 5"/>
          <p:cNvSpPr>
            <a:spLocks noGrp="1"/>
          </p:cNvSpPr>
          <p:nvPr>
            <p:ph type="pic" sz="quarter" idx="13" hasCustomPrompt="1"/>
          </p:nvPr>
        </p:nvSpPr>
        <p:spPr>
          <a:xfrm>
            <a:off x="0" y="0"/>
            <a:ext cx="9144000" cy="6858000"/>
          </a:xfrm>
        </p:spPr>
        <p:txBody>
          <a:bodyPr/>
          <a:lstStyle>
            <a:lvl1pPr marL="0" indent="0">
              <a:buNone/>
              <a:defRPr/>
            </a:lvl1pPr>
          </a:lstStyle>
          <a:p>
            <a:r>
              <a:rPr lang="sv-SE" noProof="0"/>
              <a:t>Bild</a:t>
            </a:r>
          </a:p>
        </p:txBody>
      </p:sp>
    </p:spTree>
    <p:extLst>
      <p:ext uri="{BB962C8B-B14F-4D97-AF65-F5344CB8AC3E}">
        <p14:creationId xmlns:p14="http://schemas.microsoft.com/office/powerpoint/2010/main" val="8948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lvl4pPr marL="990600" indent="-228600">
              <a:defRPr/>
            </a:lvl4pPr>
            <a:lvl5pPr marL="1257300" indent="-2286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18/06/2021</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4186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sz="half" idx="1"/>
          </p:nvPr>
        </p:nvSpPr>
        <p:spPr>
          <a:xfrm>
            <a:off x="801688" y="1600200"/>
            <a:ext cx="3770312"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p:cNvSpPr>
            <a:spLocks noGrp="1"/>
          </p:cNvSpPr>
          <p:nvPr>
            <p:ph sz="half" idx="2"/>
          </p:nvPr>
        </p:nvSpPr>
        <p:spPr>
          <a:xfrm>
            <a:off x="4716016" y="1600200"/>
            <a:ext cx="3761234"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p:cNvSpPr>
            <a:spLocks noGrp="1"/>
          </p:cNvSpPr>
          <p:nvPr>
            <p:ph type="dt" sz="half" idx="10"/>
          </p:nvPr>
        </p:nvSpPr>
        <p:spPr/>
        <p:txBody>
          <a:bodyPr/>
          <a:lstStyle/>
          <a:p>
            <a:fld id="{8F896231-B84C-40A4-9401-5B75FD6495FF}" type="datetimeFigureOut">
              <a:rPr lang="en-GB" smtClean="0"/>
              <a:t>18/06/2021</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7534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801688" y="1535113"/>
            <a:ext cx="3770312"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01688" y="2174875"/>
            <a:ext cx="3770312"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text 4"/>
          <p:cNvSpPr>
            <a:spLocks noGrp="1"/>
          </p:cNvSpPr>
          <p:nvPr>
            <p:ph type="body" sz="quarter" idx="3"/>
          </p:nvPr>
        </p:nvSpPr>
        <p:spPr>
          <a:xfrm>
            <a:off x="4716016" y="1535113"/>
            <a:ext cx="376123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716016" y="2174875"/>
            <a:ext cx="3761234"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7" name="Platshållare för datum 6"/>
          <p:cNvSpPr>
            <a:spLocks noGrp="1"/>
          </p:cNvSpPr>
          <p:nvPr>
            <p:ph type="dt" sz="half" idx="10"/>
          </p:nvPr>
        </p:nvSpPr>
        <p:spPr/>
        <p:txBody>
          <a:bodyPr/>
          <a:lstStyle/>
          <a:p>
            <a:fld id="{8F896231-B84C-40A4-9401-5B75FD6495FF}" type="datetimeFigureOut">
              <a:rPr lang="en-GB" smtClean="0"/>
              <a:t>18/06/2021</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4188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datum 2"/>
          <p:cNvSpPr>
            <a:spLocks noGrp="1"/>
          </p:cNvSpPr>
          <p:nvPr>
            <p:ph type="dt" sz="half" idx="10"/>
          </p:nvPr>
        </p:nvSpPr>
        <p:spPr/>
        <p:txBody>
          <a:bodyPr/>
          <a:lstStyle/>
          <a:p>
            <a:fld id="{8F896231-B84C-40A4-9401-5B75FD6495FF}" type="datetimeFigureOut">
              <a:rPr lang="en-GB" smtClean="0"/>
              <a:t>18/06/2021</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370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896231-B84C-40A4-9401-5B75FD6495FF}" type="datetimeFigureOut">
              <a:rPr lang="en-GB" smtClean="0"/>
              <a:t>18/06/2021</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2687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2200"/>
            </a:lvl1pPr>
            <a:lvl2pPr>
              <a:defRPr sz="2200"/>
            </a:lvl2pPr>
            <a:lvl3pPr>
              <a:defRPr sz="2000"/>
            </a:lvl3pPr>
            <a:lvl4pPr marL="990600" indent="-228600">
              <a:defRPr sz="2000"/>
            </a:lvl4pPr>
            <a:lvl5pPr marL="1257300" indent="-228600">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18/06/2021</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9896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18/06/2021</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34968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18/06/2021</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88707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1688" y="274638"/>
            <a:ext cx="7675562" cy="1143000"/>
          </a:xfrm>
          <a:prstGeom prst="rect">
            <a:avLst/>
          </a:prstGeom>
        </p:spPr>
        <p:txBody>
          <a:bodyPr vert="horz" lIns="91440" tIns="45720" rIns="91440" bIns="45720" rtlCol="0" anchor="ctr">
            <a:norm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801688" y="1600200"/>
            <a:ext cx="7675562" cy="449262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1331640" y="6356350"/>
            <a:ext cx="1224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6231-B84C-40A4-9401-5B75FD6495FF}" type="datetimeFigureOut">
              <a:rPr lang="en-GB" smtClean="0"/>
              <a:pPr/>
              <a:t>18/06/2021</a:t>
            </a:fld>
            <a:endParaRPr lang="en-GB"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782216" y="6356350"/>
            <a:ext cx="477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AC0D-E694-417E-957A-FFFA0E0E73EA}" type="slidenum">
              <a:rPr lang="en-GB" smtClean="0"/>
              <a:pPr/>
              <a:t>‹#›</a:t>
            </a:fld>
            <a:endParaRPr lang="en-GB"/>
          </a:p>
        </p:txBody>
      </p:sp>
      <p:sp>
        <p:nvSpPr>
          <p:cNvPr id="7" name="Rectangle 7"/>
          <p:cNvSpPr>
            <a:spLocks noChangeArrowheads="1"/>
          </p:cNvSpPr>
          <p:nvPr/>
        </p:nvSpPr>
        <p:spPr bwMode="auto">
          <a:xfrm>
            <a:off x="0" y="0"/>
            <a:ext cx="244475" cy="6858000"/>
          </a:xfrm>
          <a:prstGeom prst="rect">
            <a:avLst/>
          </a:prstGeom>
          <a:solidFill>
            <a:srgbClr val="CC0033"/>
          </a:solidFill>
          <a:ln w="9525">
            <a:noFill/>
            <a:miter lim="800000"/>
            <a:headEnd/>
            <a:tailEnd/>
          </a:ln>
          <a:effectLst/>
        </p:spPr>
        <p:txBody>
          <a:bodyPr wrap="none" anchor="ctr"/>
          <a:lstStyle/>
          <a:p>
            <a:endParaRPr lang="sv-SE"/>
          </a:p>
        </p:txBody>
      </p:sp>
      <p:pic>
        <p:nvPicPr>
          <p:cNvPr id="8" name="Bildobjekt 7" descr="hyresgast.png"/>
          <p:cNvPicPr>
            <a:picLocks noChangeAspect="1"/>
          </p:cNvPicPr>
          <p:nvPr/>
        </p:nvPicPr>
        <p:blipFill>
          <a:blip r:embed="rId14" cstate="print"/>
          <a:stretch>
            <a:fillRect/>
          </a:stretch>
        </p:blipFill>
        <p:spPr>
          <a:xfrm>
            <a:off x="6174001" y="6314400"/>
            <a:ext cx="2288872" cy="324000"/>
          </a:xfrm>
          <a:prstGeom prst="rect">
            <a:avLst/>
          </a:prstGeom>
        </p:spPr>
      </p:pic>
    </p:spTree>
    <p:extLst>
      <p:ext uri="{BB962C8B-B14F-4D97-AF65-F5344CB8AC3E}">
        <p14:creationId xmlns:p14="http://schemas.microsoft.com/office/powerpoint/2010/main" val="41517741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675" r:id="rId11"/>
    <p:sldLayoutId id="2147483684" r:id="rId12"/>
  </p:sldLayoutIdLst>
  <p:txStyles>
    <p:titleStyle>
      <a:lvl1pPr algn="l" defTabSz="914400" rtl="0" eaLnBrk="1" latinLnBrk="0" hangingPunct="1">
        <a:spcBef>
          <a:spcPct val="0"/>
        </a:spcBef>
        <a:buNone/>
        <a:defRPr sz="3800" kern="1200">
          <a:solidFill>
            <a:schemeClr val="tx1"/>
          </a:solidFill>
          <a:latin typeface="+mj-lt"/>
          <a:ea typeface="+mj-ea"/>
          <a:cs typeface="+mj-cs"/>
        </a:defRPr>
      </a:lvl1pPr>
    </p:titleStyle>
    <p:bodyStyle>
      <a:lvl1pPr marL="266700" indent="-266700" algn="l" defTabSz="914400" rtl="0" eaLnBrk="1" latinLnBrk="0" hangingPunct="1">
        <a:spcBef>
          <a:spcPct val="20000"/>
        </a:spcBef>
        <a:buClr>
          <a:schemeClr val="accent6"/>
        </a:buClr>
        <a:buFont typeface="Wingdings" pitchFamily="2" charset="2"/>
        <a:buChar char="n"/>
        <a:defRPr sz="2200" kern="1200">
          <a:solidFill>
            <a:schemeClr val="tx1"/>
          </a:solidFill>
          <a:latin typeface="+mn-lt"/>
          <a:ea typeface="+mn-ea"/>
          <a:cs typeface="+mn-cs"/>
        </a:defRPr>
      </a:lvl1pPr>
      <a:lvl2pPr marL="542925" indent="-276225"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714375" indent="-1714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43744" y="1556792"/>
            <a:ext cx="7656512" cy="1470025"/>
          </a:xfrm>
        </p:spPr>
        <p:txBody>
          <a:bodyPr/>
          <a:lstStyle/>
          <a:p>
            <a:r>
              <a:rPr lang="sv-SE" dirty="0"/>
              <a:t>Hållbar samhälls- och stadsutveckling</a:t>
            </a:r>
          </a:p>
        </p:txBody>
      </p:sp>
      <p:sp>
        <p:nvSpPr>
          <p:cNvPr id="3" name="Underrubrik 2"/>
          <p:cNvSpPr>
            <a:spLocks noGrp="1"/>
          </p:cNvSpPr>
          <p:nvPr>
            <p:ph type="subTitle" idx="1"/>
          </p:nvPr>
        </p:nvSpPr>
        <p:spPr>
          <a:xfrm>
            <a:off x="1371600" y="3426363"/>
            <a:ext cx="6400800" cy="1752600"/>
          </a:xfrm>
        </p:spPr>
        <p:txBody>
          <a:bodyPr>
            <a:normAutofit fontScale="85000" lnSpcReduction="10000"/>
          </a:bodyPr>
          <a:lstStyle/>
          <a:p>
            <a:r>
              <a:rPr lang="sv-SE" sz="2800" b="1" dirty="0"/>
              <a:t>Vad tycker Hyresgästföreningen är viktigt?</a:t>
            </a:r>
          </a:p>
          <a:p>
            <a:endParaRPr lang="sv-SE" dirty="0"/>
          </a:p>
          <a:p>
            <a:endParaRPr lang="sv-SE" dirty="0"/>
          </a:p>
          <a:p>
            <a:r>
              <a:rPr lang="sv-SE" dirty="0"/>
              <a:t>Inspiration: remisser. </a:t>
            </a:r>
          </a:p>
          <a:p>
            <a:r>
              <a:rPr lang="sv-SE" dirty="0"/>
              <a:t>Region Sydost 2021-06-16</a:t>
            </a:r>
          </a:p>
          <a:p>
            <a:endParaRPr lang="sv-SE" dirty="0"/>
          </a:p>
        </p:txBody>
      </p:sp>
    </p:spTree>
    <p:extLst>
      <p:ext uri="{BB962C8B-B14F-4D97-AF65-F5344CB8AC3E}">
        <p14:creationId xmlns:p14="http://schemas.microsoft.com/office/powerpoint/2010/main" val="225818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räd, gräs, utomhus, grönskande&#10;&#10;Automatiskt genererad beskrivning">
            <a:extLst>
              <a:ext uri="{FF2B5EF4-FFF2-40B4-BE49-F238E27FC236}">
                <a16:creationId xmlns:a16="http://schemas.microsoft.com/office/drawing/2014/main" id="{1B7B2B94-7D08-4980-8E21-3F8CC09F5182}"/>
              </a:ext>
            </a:extLst>
          </p:cNvPr>
          <p:cNvPicPr>
            <a:picLocks noChangeAspect="1"/>
          </p:cNvPicPr>
          <p:nvPr/>
        </p:nvPicPr>
        <p:blipFill rotWithShape="1">
          <a:blip r:embed="rId2">
            <a:extLst>
              <a:ext uri="{28A0092B-C50C-407E-A947-70E740481C1C}">
                <a14:useLocalDpi xmlns:a14="http://schemas.microsoft.com/office/drawing/2010/main" val="0"/>
              </a:ext>
            </a:extLst>
          </a:blip>
          <a:srcRect t="26557" b="17193"/>
          <a:stretch/>
        </p:blipFill>
        <p:spPr>
          <a:xfrm>
            <a:off x="539552" y="0"/>
            <a:ext cx="8316396" cy="6237302"/>
          </a:xfrm>
          <a:prstGeom prst="rect">
            <a:avLst/>
          </a:prstGeom>
          <a:noFill/>
        </p:spPr>
      </p:pic>
    </p:spTree>
    <p:extLst>
      <p:ext uri="{BB962C8B-B14F-4D97-AF65-F5344CB8AC3E}">
        <p14:creationId xmlns:p14="http://schemas.microsoft.com/office/powerpoint/2010/main" val="3083636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C9D540E-ADDC-4A9A-B884-FE56C5EF2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0456" y="757461"/>
            <a:ext cx="6015803" cy="4511852"/>
          </a:xfrm>
          <a:prstGeom prst="rect">
            <a:avLst/>
          </a:prstGeom>
          <a:noFill/>
        </p:spPr>
      </p:pic>
      <p:pic>
        <p:nvPicPr>
          <p:cNvPr id="3" name="Bildobjekt 2" descr="En bild som visar byggnad, utomhus, myndighetsbyggnad, gammal&#10;&#10;Automatiskt genererad beskrivning">
            <a:extLst>
              <a:ext uri="{FF2B5EF4-FFF2-40B4-BE49-F238E27FC236}">
                <a16:creationId xmlns:a16="http://schemas.microsoft.com/office/drawing/2014/main" id="{77BE2FA0-F6F2-43F7-B361-9FAF15699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194" y="5485"/>
            <a:ext cx="4512806" cy="6015804"/>
          </a:xfrm>
          <a:prstGeom prst="rect">
            <a:avLst/>
          </a:prstGeom>
        </p:spPr>
      </p:pic>
    </p:spTree>
    <p:extLst>
      <p:ext uri="{BB962C8B-B14F-4D97-AF65-F5344CB8AC3E}">
        <p14:creationId xmlns:p14="http://schemas.microsoft.com/office/powerpoint/2010/main" val="406306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byggnad, utomhus, torn, flerfamiljshus&#10;&#10;Automatiskt genererad beskrivning">
            <a:extLst>
              <a:ext uri="{FF2B5EF4-FFF2-40B4-BE49-F238E27FC236}">
                <a16:creationId xmlns:a16="http://schemas.microsoft.com/office/drawing/2014/main" id="{AD4BEA99-9D7E-45A7-A948-5E36FE3A8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1141" y="752661"/>
            <a:ext cx="6021288" cy="4515966"/>
          </a:xfrm>
          <a:prstGeom prst="rect">
            <a:avLst/>
          </a:prstGeom>
          <a:noFill/>
        </p:spPr>
      </p:pic>
      <p:pic>
        <p:nvPicPr>
          <p:cNvPr id="9" name="Bildobjekt 8">
            <a:extLst>
              <a:ext uri="{FF2B5EF4-FFF2-40B4-BE49-F238E27FC236}">
                <a16:creationId xmlns:a16="http://schemas.microsoft.com/office/drawing/2014/main" id="{FD7DD222-3855-433D-8618-CEC404151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75371" y="752661"/>
            <a:ext cx="6021290" cy="4515968"/>
          </a:xfrm>
          <a:prstGeom prst="rect">
            <a:avLst/>
          </a:prstGeom>
        </p:spPr>
      </p:pic>
    </p:spTree>
    <p:extLst>
      <p:ext uri="{BB962C8B-B14F-4D97-AF65-F5344CB8AC3E}">
        <p14:creationId xmlns:p14="http://schemas.microsoft.com/office/powerpoint/2010/main" val="418382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sten, bildram&#10;&#10;Automatiskt genererad beskrivning">
            <a:extLst>
              <a:ext uri="{FF2B5EF4-FFF2-40B4-BE49-F238E27FC236}">
                <a16:creationId xmlns:a16="http://schemas.microsoft.com/office/drawing/2014/main" id="{4F117AC9-011B-4EC2-9F64-F9913DA50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1430" y="748630"/>
            <a:ext cx="5943600" cy="4457700"/>
          </a:xfrm>
          <a:prstGeom prst="rect">
            <a:avLst/>
          </a:prstGeom>
          <a:noFill/>
        </p:spPr>
      </p:pic>
      <p:pic>
        <p:nvPicPr>
          <p:cNvPr id="7" name="Bildobjekt 6" descr="En bild som visar blomma, växt, bukett&#10;&#10;Automatiskt genererad beskrivning">
            <a:extLst>
              <a:ext uri="{FF2B5EF4-FFF2-40B4-BE49-F238E27FC236}">
                <a16:creationId xmlns:a16="http://schemas.microsoft.com/office/drawing/2014/main" id="{5E3A061B-276F-4AD5-8225-6EB73A215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43349" y="742950"/>
            <a:ext cx="5943600" cy="4457700"/>
          </a:xfrm>
          <a:prstGeom prst="rect">
            <a:avLst/>
          </a:prstGeom>
        </p:spPr>
      </p:pic>
    </p:spTree>
    <p:extLst>
      <p:ext uri="{BB962C8B-B14F-4D97-AF65-F5344CB8AC3E}">
        <p14:creationId xmlns:p14="http://schemas.microsoft.com/office/powerpoint/2010/main" val="3215939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ällskap med vuxna och barn på lådcyklar som cyklar på en landsväg">
            <a:extLst>
              <a:ext uri="{FF2B5EF4-FFF2-40B4-BE49-F238E27FC236}">
                <a16:creationId xmlns:a16="http://schemas.microsoft.com/office/drawing/2014/main" id="{F1708E07-0F7E-464C-883E-8F5B9B9197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520" y="-1"/>
            <a:ext cx="4663494" cy="4663494"/>
          </a:xfrm>
          <a:prstGeom prst="rect">
            <a:avLst/>
          </a:prstGeom>
          <a:solidFill>
            <a:srgbClr val="FFFFFF"/>
          </a:solidFill>
        </p:spPr>
      </p:pic>
      <p:pic>
        <p:nvPicPr>
          <p:cNvPr id="4" name="Bildobjekt 3">
            <a:extLst>
              <a:ext uri="{FF2B5EF4-FFF2-40B4-BE49-F238E27FC236}">
                <a16:creationId xmlns:a16="http://schemas.microsoft.com/office/drawing/2014/main" id="{73596CAA-9BB8-44FC-93C3-BB95E22C67EE}"/>
              </a:ext>
            </a:extLst>
          </p:cNvPr>
          <p:cNvPicPr>
            <a:picLocks noChangeAspect="1"/>
          </p:cNvPicPr>
          <p:nvPr/>
        </p:nvPicPr>
        <p:blipFill>
          <a:blip r:embed="rId3"/>
          <a:stretch>
            <a:fillRect/>
          </a:stretch>
        </p:blipFill>
        <p:spPr>
          <a:xfrm>
            <a:off x="4864559" y="-1"/>
            <a:ext cx="4279441" cy="4663494"/>
          </a:xfrm>
          <a:prstGeom prst="rect">
            <a:avLst/>
          </a:prstGeom>
        </p:spPr>
      </p:pic>
    </p:spTree>
    <p:extLst>
      <p:ext uri="{BB962C8B-B14F-4D97-AF65-F5344CB8AC3E}">
        <p14:creationId xmlns:p14="http://schemas.microsoft.com/office/powerpoint/2010/main" val="4202685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5E72551-F234-4E02-A107-EE5322C49CF5}"/>
              </a:ext>
            </a:extLst>
          </p:cNvPr>
          <p:cNvSpPr>
            <a:spLocks noGrp="1"/>
          </p:cNvSpPr>
          <p:nvPr>
            <p:ph type="title"/>
          </p:nvPr>
        </p:nvSpPr>
        <p:spPr/>
        <p:txBody>
          <a:bodyPr/>
          <a:lstStyle/>
          <a:p>
            <a:pPr algn="ctr"/>
            <a:r>
              <a:rPr lang="sv-SE" dirty="0"/>
              <a:t>Sammanfattning</a:t>
            </a:r>
          </a:p>
        </p:txBody>
      </p:sp>
      <p:sp>
        <p:nvSpPr>
          <p:cNvPr id="6" name="Platshållare för innehåll 5">
            <a:extLst>
              <a:ext uri="{FF2B5EF4-FFF2-40B4-BE49-F238E27FC236}">
                <a16:creationId xmlns:a16="http://schemas.microsoft.com/office/drawing/2014/main" id="{6F5CE834-1ADF-4AEE-9EAD-47B85CF8D09F}"/>
              </a:ext>
            </a:extLst>
          </p:cNvPr>
          <p:cNvSpPr>
            <a:spLocks noGrp="1"/>
          </p:cNvSpPr>
          <p:nvPr>
            <p:ph idx="1"/>
          </p:nvPr>
        </p:nvSpPr>
        <p:spPr/>
        <p:txBody>
          <a:bodyPr>
            <a:normAutofit lnSpcReduction="10000"/>
          </a:bodyPr>
          <a:lstStyle/>
          <a:p>
            <a:r>
              <a:rPr lang="sv-SE" dirty="0"/>
              <a:t>Blandning och variation</a:t>
            </a:r>
          </a:p>
          <a:p>
            <a:r>
              <a:rPr lang="sv-SE" dirty="0"/>
              <a:t>Grönytor och inslag av vatten</a:t>
            </a:r>
          </a:p>
          <a:p>
            <a:r>
              <a:rPr lang="sv-SE" dirty="0"/>
              <a:t>Mobilitet och </a:t>
            </a:r>
            <a:r>
              <a:rPr lang="sv-SE" dirty="0" err="1"/>
              <a:t>cirkularitet</a:t>
            </a:r>
            <a:endParaRPr lang="sv-SE" dirty="0"/>
          </a:p>
          <a:p>
            <a:r>
              <a:rPr lang="sv-SE" dirty="0"/>
              <a:t>Exploateringsgrad</a:t>
            </a:r>
          </a:p>
          <a:p>
            <a:r>
              <a:rPr lang="sv-SE" dirty="0"/>
              <a:t>Byggnaders utformning och placering</a:t>
            </a:r>
          </a:p>
          <a:p>
            <a:r>
              <a:rPr lang="sv-SE" dirty="0"/>
              <a:t>Höjder på byggnader</a:t>
            </a:r>
          </a:p>
          <a:p>
            <a:r>
              <a:rPr lang="sv-SE" dirty="0"/>
              <a:t>Levande = inte ”bostadsmattor”</a:t>
            </a:r>
          </a:p>
          <a:p>
            <a:r>
              <a:rPr lang="sv-SE" dirty="0"/>
              <a:t>Gemensamhet – lokal och/eller platser</a:t>
            </a:r>
          </a:p>
          <a:p>
            <a:r>
              <a:rPr lang="sv-SE" dirty="0"/>
              <a:t>Fruktträd, träd och mindre buskar</a:t>
            </a:r>
          </a:p>
          <a:p>
            <a:r>
              <a:rPr lang="sv-SE" dirty="0"/>
              <a:t>Gå runt (om möjligt) - med relevanta aktörer och </a:t>
            </a:r>
            <a:r>
              <a:rPr lang="sv-SE" dirty="0" err="1"/>
              <a:t>engageradde</a:t>
            </a:r>
            <a:r>
              <a:rPr lang="sv-SE" dirty="0"/>
              <a:t> människor</a:t>
            </a:r>
          </a:p>
          <a:p>
            <a:r>
              <a:rPr lang="sv-SE" dirty="0"/>
              <a:t>Få med så mycket kunskap som möjligt i samrådsskedet!</a:t>
            </a:r>
          </a:p>
        </p:txBody>
      </p:sp>
    </p:spTree>
    <p:extLst>
      <p:ext uri="{BB962C8B-B14F-4D97-AF65-F5344CB8AC3E}">
        <p14:creationId xmlns:p14="http://schemas.microsoft.com/office/powerpoint/2010/main" val="985420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C46EE1-9D9B-4648-9091-DCD70852B3E0}"/>
              </a:ext>
            </a:extLst>
          </p:cNvPr>
          <p:cNvSpPr>
            <a:spLocks noGrp="1"/>
          </p:cNvSpPr>
          <p:nvPr>
            <p:ph type="title"/>
          </p:nvPr>
        </p:nvSpPr>
        <p:spPr>
          <a:xfrm>
            <a:off x="457200" y="273050"/>
            <a:ext cx="3008313" cy="1162050"/>
          </a:xfrm>
        </p:spPr>
        <p:txBody>
          <a:bodyPr anchor="b">
            <a:normAutofit/>
          </a:bodyPr>
          <a:lstStyle/>
          <a:p>
            <a:r>
              <a:rPr lang="sv-SE" sz="4800" dirty="0"/>
              <a:t>Tack!</a:t>
            </a:r>
          </a:p>
        </p:txBody>
      </p:sp>
      <p:pic>
        <p:nvPicPr>
          <p:cNvPr id="5" name="Bildobjekt 4" descr="En bild som visar himmel, utomhus, vatten, järnvägsspår&#10;&#10;Automatiskt genererad beskrivning">
            <a:extLst>
              <a:ext uri="{FF2B5EF4-FFF2-40B4-BE49-F238E27FC236}">
                <a16:creationId xmlns:a16="http://schemas.microsoft.com/office/drawing/2014/main" id="{E55BDAE9-E1A9-48E5-904B-B05853AD9EC4}"/>
              </a:ext>
            </a:extLst>
          </p:cNvPr>
          <p:cNvPicPr>
            <a:picLocks noChangeAspect="1"/>
          </p:cNvPicPr>
          <p:nvPr/>
        </p:nvPicPr>
        <p:blipFill rotWithShape="1">
          <a:blip r:embed="rId2">
            <a:extLst>
              <a:ext uri="{28A0092B-C50C-407E-A947-70E740481C1C}">
                <a14:useLocalDpi xmlns:a14="http://schemas.microsoft.com/office/drawing/2010/main" val="0"/>
              </a:ext>
            </a:extLst>
          </a:blip>
          <a:srcRect l="23440" r="11059" b="-2"/>
          <a:stretch/>
        </p:blipFill>
        <p:spPr>
          <a:xfrm>
            <a:off x="3575050" y="273050"/>
            <a:ext cx="5111750" cy="5853113"/>
          </a:xfrm>
          <a:prstGeom prst="rect">
            <a:avLst/>
          </a:prstGeom>
          <a:noFill/>
        </p:spPr>
      </p:pic>
      <p:sp>
        <p:nvSpPr>
          <p:cNvPr id="3" name="Platshållare för innehåll 2">
            <a:extLst>
              <a:ext uri="{FF2B5EF4-FFF2-40B4-BE49-F238E27FC236}">
                <a16:creationId xmlns:a16="http://schemas.microsoft.com/office/drawing/2014/main" id="{F3D76162-DE13-43F9-841D-06F83D18BE18}"/>
              </a:ext>
            </a:extLst>
          </p:cNvPr>
          <p:cNvSpPr>
            <a:spLocks noGrp="1"/>
          </p:cNvSpPr>
          <p:nvPr>
            <p:ph type="body" sz="half" idx="2"/>
          </p:nvPr>
        </p:nvSpPr>
        <p:spPr>
          <a:xfrm>
            <a:off x="457200" y="3573017"/>
            <a:ext cx="3008313" cy="648072"/>
          </a:xfrm>
        </p:spPr>
        <p:txBody>
          <a:bodyPr>
            <a:normAutofit fontScale="85000" lnSpcReduction="10000"/>
          </a:bodyPr>
          <a:lstStyle/>
          <a:p>
            <a:pPr marL="0" indent="0">
              <a:buNone/>
            </a:pPr>
            <a:r>
              <a:rPr lang="sv-SE" sz="3600" dirty="0"/>
              <a:t>Frågor, tankar?</a:t>
            </a:r>
          </a:p>
        </p:txBody>
      </p:sp>
    </p:spTree>
    <p:extLst>
      <p:ext uri="{BB962C8B-B14F-4D97-AF65-F5344CB8AC3E}">
        <p14:creationId xmlns:p14="http://schemas.microsoft.com/office/powerpoint/2010/main" val="278545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8D3235-6B5E-4932-927E-09735B883175}"/>
              </a:ext>
            </a:extLst>
          </p:cNvPr>
          <p:cNvSpPr>
            <a:spLocks noGrp="1"/>
          </p:cNvSpPr>
          <p:nvPr>
            <p:ph type="title"/>
          </p:nvPr>
        </p:nvSpPr>
        <p:spPr>
          <a:xfrm>
            <a:off x="734219" y="2708920"/>
            <a:ext cx="7675562" cy="1143000"/>
          </a:xfrm>
        </p:spPr>
        <p:txBody>
          <a:bodyPr>
            <a:normAutofit/>
          </a:bodyPr>
          <a:lstStyle/>
          <a:p>
            <a:pPr algn="ctr"/>
            <a:r>
              <a:rPr lang="sv-SE" sz="5400" b="1" dirty="0"/>
              <a:t>Utmaningar</a:t>
            </a:r>
          </a:p>
        </p:txBody>
      </p:sp>
    </p:spTree>
    <p:extLst>
      <p:ext uri="{BB962C8B-B14F-4D97-AF65-F5344CB8AC3E}">
        <p14:creationId xmlns:p14="http://schemas.microsoft.com/office/powerpoint/2010/main" val="3936648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3">
            <a:extLst>
              <a:ext uri="{FF2B5EF4-FFF2-40B4-BE49-F238E27FC236}">
                <a16:creationId xmlns:a16="http://schemas.microsoft.com/office/drawing/2014/main" id="{1D4E1939-752D-4613-A488-1C5BBFA7F2B9}"/>
              </a:ext>
            </a:extLst>
          </p:cNvPr>
          <p:cNvPicPr>
            <a:picLocks noChangeAspect="1"/>
          </p:cNvPicPr>
          <p:nvPr/>
        </p:nvPicPr>
        <p:blipFill>
          <a:blip r:embed="rId3"/>
          <a:stretch>
            <a:fillRect/>
          </a:stretch>
        </p:blipFill>
        <p:spPr>
          <a:xfrm>
            <a:off x="1043608" y="1052736"/>
            <a:ext cx="4313286" cy="2157090"/>
          </a:xfrm>
          <a:prstGeom prst="rect">
            <a:avLst/>
          </a:prstGeom>
          <a:noFill/>
        </p:spPr>
      </p:pic>
      <p:pic>
        <p:nvPicPr>
          <p:cNvPr id="4" name="Bildobjekt 3">
            <a:extLst>
              <a:ext uri="{FF2B5EF4-FFF2-40B4-BE49-F238E27FC236}">
                <a16:creationId xmlns:a16="http://schemas.microsoft.com/office/drawing/2014/main" id="{64ED75C3-11B8-4515-BDF5-F5DB388F9002}"/>
              </a:ext>
            </a:extLst>
          </p:cNvPr>
          <p:cNvPicPr>
            <a:picLocks noChangeAspect="1"/>
          </p:cNvPicPr>
          <p:nvPr/>
        </p:nvPicPr>
        <p:blipFill rotWithShape="1">
          <a:blip r:embed="rId4"/>
          <a:srcRect t="7827" b="4486"/>
          <a:stretch/>
        </p:blipFill>
        <p:spPr>
          <a:xfrm rot="10800000" flipV="1">
            <a:off x="5190017" y="4159632"/>
            <a:ext cx="3379865" cy="1978287"/>
          </a:xfrm>
          <a:prstGeom prst="rect">
            <a:avLst/>
          </a:prstGeom>
          <a:noFill/>
        </p:spPr>
      </p:pic>
      <p:pic>
        <p:nvPicPr>
          <p:cNvPr id="1026" name="Picture 2" descr="grayscale photo of high rise buildings">
            <a:extLst>
              <a:ext uri="{FF2B5EF4-FFF2-40B4-BE49-F238E27FC236}">
                <a16:creationId xmlns:a16="http://schemas.microsoft.com/office/drawing/2014/main" id="{B09884FE-317B-4D39-97B0-20EBDC607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3425270"/>
            <a:ext cx="2032475" cy="2712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allow focus photography of bonfire">
            <a:extLst>
              <a:ext uri="{FF2B5EF4-FFF2-40B4-BE49-F238E27FC236}">
                <a16:creationId xmlns:a16="http://schemas.microsoft.com/office/drawing/2014/main" id="{DAFC79B3-9AE5-4DB4-80F8-A160797AA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1052736"/>
            <a:ext cx="3233951" cy="215709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5531723B-EE64-4F90-A96E-B9D3478399E7}"/>
              </a:ext>
            </a:extLst>
          </p:cNvPr>
          <p:cNvSpPr txBox="1"/>
          <p:nvPr/>
        </p:nvSpPr>
        <p:spPr>
          <a:xfrm>
            <a:off x="7169706" y="3561618"/>
            <a:ext cx="2712649" cy="461665"/>
          </a:xfrm>
          <a:prstGeom prst="rect">
            <a:avLst/>
          </a:prstGeom>
          <a:noFill/>
        </p:spPr>
        <p:txBody>
          <a:bodyPr wrap="square" rtlCol="0">
            <a:spAutoFit/>
          </a:bodyPr>
          <a:lstStyle/>
          <a:p>
            <a:r>
              <a:rPr lang="sv-SE" sz="2400" b="1" dirty="0"/>
              <a:t>Pandemi</a:t>
            </a:r>
          </a:p>
        </p:txBody>
      </p:sp>
      <p:sp>
        <p:nvSpPr>
          <p:cNvPr id="10" name="textruta 9">
            <a:extLst>
              <a:ext uri="{FF2B5EF4-FFF2-40B4-BE49-F238E27FC236}">
                <a16:creationId xmlns:a16="http://schemas.microsoft.com/office/drawing/2014/main" id="{8413C672-0C3D-44D6-9AD7-0B19C70F74FA}"/>
              </a:ext>
            </a:extLst>
          </p:cNvPr>
          <p:cNvSpPr txBox="1"/>
          <p:nvPr/>
        </p:nvSpPr>
        <p:spPr>
          <a:xfrm>
            <a:off x="3200251" y="3561618"/>
            <a:ext cx="2952328" cy="461665"/>
          </a:xfrm>
          <a:prstGeom prst="rect">
            <a:avLst/>
          </a:prstGeom>
          <a:noFill/>
        </p:spPr>
        <p:txBody>
          <a:bodyPr wrap="square" rtlCol="0">
            <a:spAutoFit/>
          </a:bodyPr>
          <a:lstStyle/>
          <a:p>
            <a:r>
              <a:rPr lang="sv-SE" sz="2400" b="1" dirty="0"/>
              <a:t>Flyktingströmmar</a:t>
            </a:r>
          </a:p>
        </p:txBody>
      </p:sp>
    </p:spTree>
    <p:extLst>
      <p:ext uri="{BB962C8B-B14F-4D97-AF65-F5344CB8AC3E}">
        <p14:creationId xmlns:p14="http://schemas.microsoft.com/office/powerpoint/2010/main" val="384419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C066F8-B2CA-4BE3-8AA9-5DAA12C916D1}"/>
              </a:ext>
            </a:extLst>
          </p:cNvPr>
          <p:cNvSpPr>
            <a:spLocks noGrp="1"/>
          </p:cNvSpPr>
          <p:nvPr>
            <p:ph type="title"/>
          </p:nvPr>
        </p:nvSpPr>
        <p:spPr>
          <a:xfrm>
            <a:off x="734219" y="2132856"/>
            <a:ext cx="7675562" cy="2088232"/>
          </a:xfrm>
        </p:spPr>
        <p:txBody>
          <a:bodyPr>
            <a:normAutofit/>
          </a:bodyPr>
          <a:lstStyle/>
          <a:p>
            <a:pPr algn="ctr"/>
            <a:r>
              <a:rPr lang="sv-SE" sz="2800" b="1" dirty="0"/>
              <a:t>Vad kan LITA bidra med?</a:t>
            </a:r>
            <a:br>
              <a:rPr lang="sv-SE" sz="2800" b="1" dirty="0"/>
            </a:br>
            <a:r>
              <a:rPr lang="sv-SE" sz="2800" b="1" dirty="0"/>
              <a:t>Vad tycker Hyresgästföreningen är viktigt?</a:t>
            </a:r>
          </a:p>
        </p:txBody>
      </p:sp>
    </p:spTree>
    <p:extLst>
      <p:ext uri="{BB962C8B-B14F-4D97-AF65-F5344CB8AC3E}">
        <p14:creationId xmlns:p14="http://schemas.microsoft.com/office/powerpoint/2010/main" val="220300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785872-5B55-4828-AFE0-053B37A88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708" y="0"/>
            <a:ext cx="4302058" cy="6111608"/>
          </a:xfrm>
          <a:prstGeom prst="rect">
            <a:avLst/>
          </a:prstGeom>
        </p:spPr>
      </p:pic>
    </p:spTree>
    <p:extLst>
      <p:ext uri="{BB962C8B-B14F-4D97-AF65-F5344CB8AC3E}">
        <p14:creationId xmlns:p14="http://schemas.microsoft.com/office/powerpoint/2010/main" val="125972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70F017-0208-410A-8392-3E04BDDDF72E}"/>
              </a:ext>
            </a:extLst>
          </p:cNvPr>
          <p:cNvSpPr>
            <a:spLocks noGrp="1"/>
          </p:cNvSpPr>
          <p:nvPr>
            <p:ph type="title"/>
          </p:nvPr>
        </p:nvSpPr>
        <p:spPr>
          <a:xfrm>
            <a:off x="734219" y="2857500"/>
            <a:ext cx="7675562" cy="1143000"/>
          </a:xfrm>
        </p:spPr>
        <p:txBody>
          <a:bodyPr>
            <a:normAutofit/>
          </a:bodyPr>
          <a:lstStyle/>
          <a:p>
            <a:pPr algn="ctr"/>
            <a:r>
              <a:rPr lang="sv-SE" dirty="0"/>
              <a:t>Vad menar vi är viktigt att beakta?</a:t>
            </a:r>
          </a:p>
        </p:txBody>
      </p:sp>
    </p:spTree>
    <p:extLst>
      <p:ext uri="{BB962C8B-B14F-4D97-AF65-F5344CB8AC3E}">
        <p14:creationId xmlns:p14="http://schemas.microsoft.com/office/powerpoint/2010/main" val="91196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växt&#10;&#10;Automatiskt genererad beskrivning">
            <a:extLst>
              <a:ext uri="{FF2B5EF4-FFF2-40B4-BE49-F238E27FC236}">
                <a16:creationId xmlns:a16="http://schemas.microsoft.com/office/drawing/2014/main" id="{4D45955B-76AE-4524-A561-A56FA9EAA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48791" y="795309"/>
            <a:ext cx="6178550" cy="4633912"/>
          </a:xfrm>
          <a:prstGeom prst="rect">
            <a:avLst/>
          </a:prstGeom>
          <a:noFill/>
        </p:spPr>
      </p:pic>
      <p:pic>
        <p:nvPicPr>
          <p:cNvPr id="6" name="Bildobjekt 5" descr="En bild som visar utomhus, gräs, byggnad, hus&#10;&#10;Automatiskt genererad beskrivning">
            <a:extLst>
              <a:ext uri="{FF2B5EF4-FFF2-40B4-BE49-F238E27FC236}">
                <a16:creationId xmlns:a16="http://schemas.microsoft.com/office/drawing/2014/main" id="{3C4C2790-F964-4F39-940C-AA445A9B5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818" y="24749"/>
            <a:ext cx="4124182" cy="6178550"/>
          </a:xfrm>
          <a:prstGeom prst="rect">
            <a:avLst/>
          </a:prstGeom>
          <a:noFill/>
        </p:spPr>
      </p:pic>
    </p:spTree>
    <p:extLst>
      <p:ext uri="{BB962C8B-B14F-4D97-AF65-F5344CB8AC3E}">
        <p14:creationId xmlns:p14="http://schemas.microsoft.com/office/powerpoint/2010/main" val="327097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himmel, fält&#10;&#10;Automatiskt genererad beskrivning">
            <a:extLst>
              <a:ext uri="{FF2B5EF4-FFF2-40B4-BE49-F238E27FC236}">
                <a16:creationId xmlns:a16="http://schemas.microsoft.com/office/drawing/2014/main" id="{17DC7819-E524-4C66-AE43-426D4706D7EA}"/>
              </a:ext>
            </a:extLst>
          </p:cNvPr>
          <p:cNvPicPr>
            <a:picLocks noChangeAspect="1"/>
          </p:cNvPicPr>
          <p:nvPr/>
        </p:nvPicPr>
        <p:blipFill rotWithShape="1">
          <a:blip r:embed="rId2">
            <a:extLst>
              <a:ext uri="{28A0092B-C50C-407E-A947-70E740481C1C}">
                <a14:useLocalDpi xmlns:a14="http://schemas.microsoft.com/office/drawing/2010/main" val="0"/>
              </a:ext>
            </a:extLst>
          </a:blip>
          <a:srcRect r="5811" b="2"/>
          <a:stretch/>
        </p:blipFill>
        <p:spPr>
          <a:xfrm>
            <a:off x="323528" y="0"/>
            <a:ext cx="8718550" cy="6178550"/>
          </a:xfrm>
          <a:prstGeom prst="rect">
            <a:avLst/>
          </a:prstGeom>
          <a:noFill/>
        </p:spPr>
      </p:pic>
    </p:spTree>
    <p:extLst>
      <p:ext uri="{BB962C8B-B14F-4D97-AF65-F5344CB8AC3E}">
        <p14:creationId xmlns:p14="http://schemas.microsoft.com/office/powerpoint/2010/main" val="143847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räd, utomhus, byggnad&#10;&#10;Automatiskt genererad beskrivning">
            <a:extLst>
              <a:ext uri="{FF2B5EF4-FFF2-40B4-BE49-F238E27FC236}">
                <a16:creationId xmlns:a16="http://schemas.microsoft.com/office/drawing/2014/main" id="{4D38C65A-E266-44B5-9D4E-FA0E0F378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8473" y="763883"/>
            <a:ext cx="6096001" cy="4572000"/>
          </a:xfrm>
          <a:prstGeom prst="rect">
            <a:avLst/>
          </a:prstGeom>
          <a:noFill/>
        </p:spPr>
      </p:pic>
      <p:pic>
        <p:nvPicPr>
          <p:cNvPr id="9" name="Bildobjekt 8" descr="En bild som visar karta&#10;&#10;Automatiskt genererad beskrivning">
            <a:extLst>
              <a:ext uri="{FF2B5EF4-FFF2-40B4-BE49-F238E27FC236}">
                <a16:creationId xmlns:a16="http://schemas.microsoft.com/office/drawing/2014/main" id="{BB01AE57-4D2F-4E82-A178-B5857CBD0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09999" y="762001"/>
            <a:ext cx="6096001" cy="4572001"/>
          </a:xfrm>
          <a:prstGeom prst="rect">
            <a:avLst/>
          </a:prstGeom>
        </p:spPr>
      </p:pic>
    </p:spTree>
    <p:extLst>
      <p:ext uri="{BB962C8B-B14F-4D97-AF65-F5344CB8AC3E}">
        <p14:creationId xmlns:p14="http://schemas.microsoft.com/office/powerpoint/2010/main" val="3600596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1F497D"/>
      </a:dk2>
      <a:lt2>
        <a:srgbClr val="EEECE1"/>
      </a:lt2>
      <a:accent1>
        <a:srgbClr val="FF9933"/>
      </a:accent1>
      <a:accent2>
        <a:srgbClr val="FFCC33"/>
      </a:accent2>
      <a:accent3>
        <a:srgbClr val="99CC33"/>
      </a:accent3>
      <a:accent4>
        <a:srgbClr val="6699CC"/>
      </a:accent4>
      <a:accent5>
        <a:srgbClr val="999999"/>
      </a:accent5>
      <a:accent6>
        <a:srgbClr val="CC0033"/>
      </a:accent6>
      <a:hlink>
        <a:srgbClr val="0000FF"/>
      </a:hlink>
      <a:folHlink>
        <a:srgbClr val="800080"/>
      </a:folHlink>
    </a:clrScheme>
    <a:fontScheme name="Hyresgäst_PPT_Exc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yresgästföreningen.potx" id="{14E726B2-A0D2-44DB-A5CD-BD395FB73D6C}" vid="{7711C54B-5108-4497-B865-7D349415F8A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Hyresgästföreningen</Template>
  <TotalTime>421</TotalTime>
  <Words>335</Words>
  <Application>Microsoft Office PowerPoint</Application>
  <PresentationFormat>Bildspel på skärmen (4:3)</PresentationFormat>
  <Paragraphs>29</Paragraphs>
  <Slides>16</Slides>
  <Notes>2</Notes>
  <HiddenSlides>0</HiddenSlides>
  <MMClips>0</MMClips>
  <ScaleCrop>false</ScaleCrop>
  <HeadingPairs>
    <vt:vector size="4" baseType="variant">
      <vt:variant>
        <vt:lpstr>Tema</vt:lpstr>
      </vt:variant>
      <vt:variant>
        <vt:i4>1</vt:i4>
      </vt:variant>
      <vt:variant>
        <vt:lpstr>Bildrubriker</vt:lpstr>
      </vt:variant>
      <vt:variant>
        <vt:i4>16</vt:i4>
      </vt:variant>
    </vt:vector>
  </HeadingPairs>
  <TitlesOfParts>
    <vt:vector size="17" baseType="lpstr">
      <vt:lpstr>Hyresgästföreningen</vt:lpstr>
      <vt:lpstr>Hållbar samhälls- och stadsutveckling</vt:lpstr>
      <vt:lpstr>Utmaningar</vt:lpstr>
      <vt:lpstr>PowerPoint-presentation</vt:lpstr>
      <vt:lpstr>Vad kan LITA bidra med? Vad tycker Hyresgästföreningen är viktigt?</vt:lpstr>
      <vt:lpstr>PowerPoint-presentation</vt:lpstr>
      <vt:lpstr>Vad menar vi är viktigt att beakta?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Sammanfattning</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Kenneth Berglund</dc:creator>
  <cp:lastModifiedBy>Kenneth Berglund</cp:lastModifiedBy>
  <cp:revision>2</cp:revision>
  <dcterms:created xsi:type="dcterms:W3CDTF">2021-05-26T06:56:52Z</dcterms:created>
  <dcterms:modified xsi:type="dcterms:W3CDTF">2021-06-18T07:41:34Z</dcterms:modified>
</cp:coreProperties>
</file>